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59" r:id="rId4"/>
    <p:sldId id="260" r:id="rId5"/>
    <p:sldId id="257" r:id="rId6"/>
    <p:sldId id="275" r:id="rId7"/>
    <p:sldId id="268" r:id="rId8"/>
    <p:sldId id="280" r:id="rId9"/>
    <p:sldId id="272" r:id="rId10"/>
    <p:sldId id="276" r:id="rId11"/>
    <p:sldId id="261" r:id="rId12"/>
    <p:sldId id="274" r:id="rId13"/>
    <p:sldId id="263" r:id="rId14"/>
    <p:sldId id="264" r:id="rId15"/>
    <p:sldId id="265" r:id="rId16"/>
    <p:sldId id="277" r:id="rId17"/>
    <p:sldId id="269" r:id="rId18"/>
    <p:sldId id="278" r:id="rId19"/>
    <p:sldId id="270" r:id="rId20"/>
    <p:sldId id="279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391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4357"/>
    <a:srgbClr val="FF9D02"/>
    <a:srgbClr val="E4223E"/>
    <a:srgbClr val="3B5F82"/>
    <a:srgbClr val="FFD846"/>
    <a:srgbClr val="EFEFEF"/>
    <a:srgbClr val="C7DDF1"/>
    <a:srgbClr val="F3F3F3"/>
    <a:srgbClr val="E6E6E6"/>
    <a:srgbClr val="3086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22" autoAdjust="0"/>
    <p:restoredTop sz="87435" autoAdjust="0"/>
  </p:normalViewPr>
  <p:slideViewPr>
    <p:cSldViewPr snapToGrid="0">
      <p:cViewPr>
        <p:scale>
          <a:sx n="71" d="100"/>
          <a:sy n="71" d="100"/>
        </p:scale>
        <p:origin x="1360" y="488"/>
      </p:cViewPr>
      <p:guideLst>
        <p:guide pos="1391"/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png>
</file>

<file path=ppt/media/image11.png>
</file>

<file path=ppt/media/image12.jp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jpeg>
</file>

<file path=ppt/media/image21.png>
</file>

<file path=ppt/media/image22.jpg>
</file>

<file path=ppt/media/image23.png>
</file>

<file path=ppt/media/image3.tif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D7C72-6417-45D4-9475-6D080106267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6B7E50-DB0D-444C-AFBD-8406CCD8C6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051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智能手机和</a:t>
            </a:r>
            <a:r>
              <a:rPr kumimoji="1" lang="en-US" altLang="zh-CN" dirty="0" smtClean="0"/>
              <a:t>app</a:t>
            </a:r>
            <a:r>
              <a:rPr kumimoji="1" lang="zh-CN" altLang="en-US" dirty="0" smtClean="0"/>
              <a:t>普及－移动社交大热＋运动行业</a:t>
            </a:r>
            <a:r>
              <a:rPr kumimoji="1" lang="en-US" altLang="zh-CN" dirty="0" smtClean="0"/>
              <a:t>app</a:t>
            </a:r>
            <a:r>
              <a:rPr kumimoji="1" lang="zh-CN" altLang="en-US" dirty="0" smtClean="0"/>
              <a:t>数量近几年剧增－图</a:t>
            </a:r>
            <a:endParaRPr kumimoji="1"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2015</a:t>
            </a:r>
            <a:r>
              <a:rPr kumimoji="1" lang="zh-CN" altLang="en-US" dirty="0" smtClean="0"/>
              <a:t>年中国运动社交行业发展研究报告中指出，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对于使用运动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的用户来说，除了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记录数据的准确性之外，健康状况跟踪、社交功能和外接设备是用户的三大需求，其中社交功能需求位列第二，占比接近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30%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用户群大，存在刚需</a:t>
            </a:r>
            <a:endParaRPr lang="en-US" altLang="zh-CN" sz="12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B7E50-DB0D-444C-AFBD-8406CCD8C60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868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B7E50-DB0D-444C-AFBD-8406CCD8C60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82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B7E50-DB0D-444C-AFBD-8406CCD8C60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446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B7E50-DB0D-444C-AFBD-8406CCD8C60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571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B7E50-DB0D-444C-AFBD-8406CCD8C60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536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7656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455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6918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75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422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4673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387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5529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697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320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040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312D86-639F-4915-89EC-C77B168FCE51}" type="datetimeFigureOut">
              <a:rPr lang="zh-CN" altLang="en-US" smtClean="0"/>
              <a:t>16/11/16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D0F8B7-6BA9-4FDD-94EB-A235D3837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050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tiff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microsoft.com/office/2007/relationships/hdphoto" Target="../media/hdphoto2.wdp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253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236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36" y="0"/>
            <a:ext cx="12192000" cy="6858000"/>
          </a:xfrm>
          <a:prstGeom prst="rect">
            <a:avLst/>
          </a:prstGeom>
          <a:solidFill>
            <a:schemeClr val="dk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123" y="978233"/>
            <a:ext cx="1825752" cy="131978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4418832" y="2298017"/>
            <a:ext cx="36217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 smtClean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让运动</a:t>
            </a:r>
            <a:r>
              <a:rPr kumimoji="1" lang="en-US" altLang="zh-CN" sz="3000" dirty="0" smtClean="0">
                <a:solidFill>
                  <a:srgbClr val="FFC000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Flag</a:t>
            </a:r>
            <a:r>
              <a:rPr kumimoji="1" lang="zh-CN" altLang="en-US" sz="3000" dirty="0" smtClean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不再倒</a:t>
            </a:r>
            <a:endParaRPr kumimoji="1" lang="zh-CN" altLang="en-US" sz="3000" dirty="0">
              <a:solidFill>
                <a:schemeClr val="bg1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8471" y="2930907"/>
            <a:ext cx="3123886" cy="1491914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1935564" y="3675389"/>
            <a:ext cx="2669548" cy="79495"/>
          </a:xfrm>
          <a:custGeom>
            <a:avLst/>
            <a:gdLst>
              <a:gd name="connsiteX0" fmla="*/ 0 w 2437200"/>
              <a:gd name="connsiteY0" fmla="*/ 0 h 72000"/>
              <a:gd name="connsiteX1" fmla="*/ 2437200 w 2437200"/>
              <a:gd name="connsiteY1" fmla="*/ 0 h 72000"/>
              <a:gd name="connsiteX2" fmla="*/ 2437200 w 2437200"/>
              <a:gd name="connsiteY2" fmla="*/ 72000 h 72000"/>
              <a:gd name="connsiteX3" fmla="*/ 0 w 2437200"/>
              <a:gd name="connsiteY3" fmla="*/ 72000 h 72000"/>
              <a:gd name="connsiteX4" fmla="*/ 0 w 2437200"/>
              <a:gd name="connsiteY4" fmla="*/ 0 h 72000"/>
              <a:gd name="connsiteX0" fmla="*/ 0 w 2669548"/>
              <a:gd name="connsiteY0" fmla="*/ 0 h 72000"/>
              <a:gd name="connsiteX1" fmla="*/ 2669548 w 2669548"/>
              <a:gd name="connsiteY1" fmla="*/ 0 h 72000"/>
              <a:gd name="connsiteX2" fmla="*/ 2437200 w 2669548"/>
              <a:gd name="connsiteY2" fmla="*/ 72000 h 72000"/>
              <a:gd name="connsiteX3" fmla="*/ 0 w 2669548"/>
              <a:gd name="connsiteY3" fmla="*/ 72000 h 72000"/>
              <a:gd name="connsiteX4" fmla="*/ 0 w 2669548"/>
              <a:gd name="connsiteY4" fmla="*/ 0 h 72000"/>
              <a:gd name="connsiteX0" fmla="*/ 209862 w 2669548"/>
              <a:gd name="connsiteY0" fmla="*/ 0 h 79495"/>
              <a:gd name="connsiteX1" fmla="*/ 2669548 w 2669548"/>
              <a:gd name="connsiteY1" fmla="*/ 7495 h 79495"/>
              <a:gd name="connsiteX2" fmla="*/ 2437200 w 2669548"/>
              <a:gd name="connsiteY2" fmla="*/ 79495 h 79495"/>
              <a:gd name="connsiteX3" fmla="*/ 0 w 2669548"/>
              <a:gd name="connsiteY3" fmla="*/ 79495 h 79495"/>
              <a:gd name="connsiteX4" fmla="*/ 209862 w 2669548"/>
              <a:gd name="connsiteY4" fmla="*/ 0 h 79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9548" h="79495">
                <a:moveTo>
                  <a:pt x="209862" y="0"/>
                </a:moveTo>
                <a:lnTo>
                  <a:pt x="2669548" y="7495"/>
                </a:lnTo>
                <a:lnTo>
                  <a:pt x="2437200" y="79495"/>
                </a:lnTo>
                <a:lnTo>
                  <a:pt x="0" y="79495"/>
                </a:lnTo>
                <a:lnTo>
                  <a:pt x="209862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FFC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 flipH="1" flipV="1">
            <a:off x="7614248" y="3675389"/>
            <a:ext cx="2642186" cy="81848"/>
          </a:xfrm>
          <a:custGeom>
            <a:avLst/>
            <a:gdLst>
              <a:gd name="connsiteX0" fmla="*/ 0 w 2439818"/>
              <a:gd name="connsiteY0" fmla="*/ 0 h 74353"/>
              <a:gd name="connsiteX1" fmla="*/ 2439818 w 2439818"/>
              <a:gd name="connsiteY1" fmla="*/ 0 h 74353"/>
              <a:gd name="connsiteX2" fmla="*/ 2439818 w 2439818"/>
              <a:gd name="connsiteY2" fmla="*/ 74353 h 74353"/>
              <a:gd name="connsiteX3" fmla="*/ 0 w 2439818"/>
              <a:gd name="connsiteY3" fmla="*/ 74353 h 74353"/>
              <a:gd name="connsiteX4" fmla="*/ 0 w 2439818"/>
              <a:gd name="connsiteY4" fmla="*/ 0 h 74353"/>
              <a:gd name="connsiteX0" fmla="*/ 202368 w 2642186"/>
              <a:gd name="connsiteY0" fmla="*/ 0 h 74353"/>
              <a:gd name="connsiteX1" fmla="*/ 2642186 w 2642186"/>
              <a:gd name="connsiteY1" fmla="*/ 0 h 74353"/>
              <a:gd name="connsiteX2" fmla="*/ 2642186 w 2642186"/>
              <a:gd name="connsiteY2" fmla="*/ 74353 h 74353"/>
              <a:gd name="connsiteX3" fmla="*/ 0 w 2642186"/>
              <a:gd name="connsiteY3" fmla="*/ 74353 h 74353"/>
              <a:gd name="connsiteX4" fmla="*/ 202368 w 2642186"/>
              <a:gd name="connsiteY4" fmla="*/ 0 h 74353"/>
              <a:gd name="connsiteX0" fmla="*/ 202368 w 2642186"/>
              <a:gd name="connsiteY0" fmla="*/ 0 h 81848"/>
              <a:gd name="connsiteX1" fmla="*/ 2642186 w 2642186"/>
              <a:gd name="connsiteY1" fmla="*/ 0 h 81848"/>
              <a:gd name="connsiteX2" fmla="*/ 2477294 w 2642186"/>
              <a:gd name="connsiteY2" fmla="*/ 81848 h 81848"/>
              <a:gd name="connsiteX3" fmla="*/ 0 w 2642186"/>
              <a:gd name="connsiteY3" fmla="*/ 74353 h 81848"/>
              <a:gd name="connsiteX4" fmla="*/ 202368 w 2642186"/>
              <a:gd name="connsiteY4" fmla="*/ 0 h 81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186" h="81848">
                <a:moveTo>
                  <a:pt x="202368" y="0"/>
                </a:moveTo>
                <a:lnTo>
                  <a:pt x="2642186" y="0"/>
                </a:lnTo>
                <a:lnTo>
                  <a:pt x="2477294" y="81848"/>
                </a:lnTo>
                <a:lnTo>
                  <a:pt x="0" y="74353"/>
                </a:lnTo>
                <a:lnTo>
                  <a:pt x="202368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FFC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5039691" y="4546336"/>
            <a:ext cx="2112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 smtClean="0">
                <a:solidFill>
                  <a:srgbClr val="FFC000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运动类社交平台</a:t>
            </a:r>
            <a:endParaRPr kumimoji="1" lang="zh-CN" altLang="en-US" sz="2000" dirty="0">
              <a:solidFill>
                <a:srgbClr val="FFC000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8499444"/>
      </p:ext>
    </p:extLst>
  </p:cSld>
  <p:clrMapOvr>
    <a:masterClrMapping/>
  </p:clrMapOvr>
  <p:transition>
    <p:randomBa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0" grpId="0" animBg="1"/>
      <p:bldP spid="21" grpId="0" animBg="1"/>
      <p:bldP spid="2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4" b="1671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" y="0"/>
            <a:ext cx="12192000" cy="6858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0640" y="4096657"/>
            <a:ext cx="37084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0" smtClean="0">
                <a:solidFill>
                  <a:schemeClr val="bg1">
                    <a:lumMod val="95000"/>
                  </a:schemeClr>
                </a:solidFill>
                <a:latin typeface="FZZhengHeiS-EL-GB" charset="-122"/>
                <a:ea typeface="FZZhengHeiS-EL-GB" charset="-122"/>
                <a:cs typeface="FZZhengHeiS-EL-GB" charset="-122"/>
              </a:rPr>
              <a:t>02</a:t>
            </a:r>
            <a:endParaRPr kumimoji="1" lang="zh-CN" altLang="en-US" sz="20000" dirty="0">
              <a:solidFill>
                <a:schemeClr val="bg1">
                  <a:lumMod val="95000"/>
                </a:schemeClr>
              </a:solidFill>
              <a:latin typeface="FZZhengHeiS-EL-GB" charset="-122"/>
              <a:ea typeface="FZZhengHeiS-EL-GB" charset="-122"/>
              <a:cs typeface="FZZhengHeiS-EL-GB" charset="-122"/>
            </a:endParaRPr>
          </a:p>
        </p:txBody>
      </p:sp>
      <p:grpSp>
        <p:nvGrpSpPr>
          <p:cNvPr id="2" name="组 1"/>
          <p:cNvGrpSpPr/>
          <p:nvPr/>
        </p:nvGrpSpPr>
        <p:grpSpPr>
          <a:xfrm>
            <a:off x="3481977" y="0"/>
            <a:ext cx="21600" cy="6574971"/>
            <a:chOff x="3527697" y="0"/>
            <a:chExt cx="21600" cy="6574971"/>
          </a:xfrm>
        </p:grpSpPr>
        <p:sp>
          <p:nvSpPr>
            <p:cNvPr id="9" name="矩形 8"/>
            <p:cNvSpPr/>
            <p:nvPr/>
          </p:nvSpPr>
          <p:spPr>
            <a:xfrm>
              <a:off x="3527697" y="0"/>
              <a:ext cx="21600" cy="6574971"/>
            </a:xfrm>
            <a:prstGeom prst="rect">
              <a:avLst/>
            </a:prstGeom>
            <a:solidFill>
              <a:schemeClr val="bg1">
                <a:lumMod val="95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3527697" y="5845491"/>
              <a:ext cx="21600" cy="720000"/>
            </a:xfrm>
            <a:prstGeom prst="rect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FF9D02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3779520" y="4675940"/>
            <a:ext cx="3775393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70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功能介绍</a:t>
            </a:r>
            <a:endParaRPr lang="en-US" altLang="zh-CN" sz="70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12" name="组 11"/>
          <p:cNvGrpSpPr/>
          <p:nvPr/>
        </p:nvGrpSpPr>
        <p:grpSpPr>
          <a:xfrm rot="16200000">
            <a:off x="11272370" y="401017"/>
            <a:ext cx="471747" cy="993640"/>
            <a:chOff x="5928650" y="1245851"/>
            <a:chExt cx="471747" cy="993640"/>
          </a:xfrm>
        </p:grpSpPr>
        <p:sp>
          <p:nvSpPr>
            <p:cNvPr id="13" name="三角形 12"/>
            <p:cNvSpPr/>
            <p:nvPr/>
          </p:nvSpPr>
          <p:spPr>
            <a:xfrm>
              <a:off x="5928650" y="1768069"/>
              <a:ext cx="149576" cy="310658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  <p:sp>
          <p:nvSpPr>
            <p:cNvPr id="14" name="三角形 13"/>
            <p:cNvSpPr/>
            <p:nvPr/>
          </p:nvSpPr>
          <p:spPr>
            <a:xfrm>
              <a:off x="5996165" y="1245851"/>
              <a:ext cx="199670" cy="41470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  <p:sp>
          <p:nvSpPr>
            <p:cNvPr id="15" name="三角形 14"/>
            <p:cNvSpPr/>
            <p:nvPr/>
          </p:nvSpPr>
          <p:spPr>
            <a:xfrm flipV="1">
              <a:off x="6194980" y="1915225"/>
              <a:ext cx="205417" cy="324266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2286000" y="5685183"/>
            <a:ext cx="9916160" cy="1222921"/>
            <a:chOff x="2286000" y="5685183"/>
            <a:chExt cx="9916160" cy="1222921"/>
          </a:xfrm>
        </p:grpSpPr>
        <p:cxnSp>
          <p:nvCxnSpPr>
            <p:cNvPr id="17" name="直线连接符 16"/>
            <p:cNvCxnSpPr/>
            <p:nvPr/>
          </p:nvCxnSpPr>
          <p:spPr>
            <a:xfrm>
              <a:off x="5943600" y="5997891"/>
              <a:ext cx="6258560" cy="8601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/>
            <p:nvPr/>
          </p:nvCxnSpPr>
          <p:spPr>
            <a:xfrm>
              <a:off x="6341165" y="5845491"/>
              <a:ext cx="4670259" cy="10125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连接符 18"/>
            <p:cNvCxnSpPr/>
            <p:nvPr/>
          </p:nvCxnSpPr>
          <p:spPr>
            <a:xfrm>
              <a:off x="6738730" y="5685183"/>
              <a:ext cx="3637722" cy="117281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线连接符 19"/>
            <p:cNvCxnSpPr/>
            <p:nvPr/>
          </p:nvCxnSpPr>
          <p:spPr>
            <a:xfrm flipV="1">
              <a:off x="2286000" y="6241774"/>
              <a:ext cx="9916160" cy="61622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连接符 20"/>
            <p:cNvCxnSpPr/>
            <p:nvPr/>
          </p:nvCxnSpPr>
          <p:spPr>
            <a:xfrm flipV="1">
              <a:off x="5088835" y="6047995"/>
              <a:ext cx="7113325" cy="8601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/>
            <p:nvPr/>
          </p:nvCxnSpPr>
          <p:spPr>
            <a:xfrm flipV="1">
              <a:off x="6440557" y="6440557"/>
              <a:ext cx="2570921" cy="46754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连接符 22"/>
            <p:cNvCxnSpPr/>
            <p:nvPr/>
          </p:nvCxnSpPr>
          <p:spPr>
            <a:xfrm flipV="1">
              <a:off x="7765774" y="6440558"/>
              <a:ext cx="1245704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线连接符 23"/>
            <p:cNvCxnSpPr/>
            <p:nvPr/>
          </p:nvCxnSpPr>
          <p:spPr>
            <a:xfrm flipV="1">
              <a:off x="8706678" y="6440558"/>
              <a:ext cx="304800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线连接符 24"/>
            <p:cNvCxnSpPr/>
            <p:nvPr/>
          </p:nvCxnSpPr>
          <p:spPr>
            <a:xfrm flipV="1">
              <a:off x="9011478" y="6440558"/>
              <a:ext cx="0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/>
            <p:cNvCxnSpPr/>
            <p:nvPr/>
          </p:nvCxnSpPr>
          <p:spPr>
            <a:xfrm flipH="1" flipV="1">
              <a:off x="9011478" y="6440558"/>
              <a:ext cx="159026" cy="467546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/>
            <p:nvPr/>
          </p:nvCxnSpPr>
          <p:spPr>
            <a:xfrm flipH="1" flipV="1">
              <a:off x="9011478" y="6440558"/>
              <a:ext cx="318052" cy="467546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连接符 27"/>
            <p:cNvCxnSpPr/>
            <p:nvPr/>
          </p:nvCxnSpPr>
          <p:spPr>
            <a:xfrm flipH="1" flipV="1">
              <a:off x="9011478" y="6440557"/>
              <a:ext cx="516836" cy="417443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/>
            <p:nvPr/>
          </p:nvCxnSpPr>
          <p:spPr>
            <a:xfrm flipH="1" flipV="1">
              <a:off x="9011478" y="6440557"/>
              <a:ext cx="874644" cy="417443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48416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 13"/>
          <p:cNvGrpSpPr/>
          <p:nvPr/>
        </p:nvGrpSpPr>
        <p:grpSpPr>
          <a:xfrm flipV="1">
            <a:off x="0" y="0"/>
            <a:ext cx="501502" cy="693641"/>
            <a:chOff x="821412" y="4708544"/>
            <a:chExt cx="472697" cy="653800"/>
          </a:xfrm>
        </p:grpSpPr>
        <p:sp>
          <p:nvSpPr>
            <p:cNvPr id="15" name="三角形 14"/>
            <p:cNvSpPr/>
            <p:nvPr/>
          </p:nvSpPr>
          <p:spPr>
            <a:xfrm>
              <a:off x="821412" y="4708544"/>
              <a:ext cx="314793" cy="6538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三角形 15"/>
            <p:cNvSpPr/>
            <p:nvPr/>
          </p:nvSpPr>
          <p:spPr>
            <a:xfrm>
              <a:off x="1046265" y="4847590"/>
              <a:ext cx="247844" cy="514753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3004088" y="1622427"/>
            <a:ext cx="6183824" cy="61993"/>
            <a:chOff x="3004088" y="1428380"/>
            <a:chExt cx="6183824" cy="61993"/>
          </a:xfrm>
        </p:grpSpPr>
        <p:grpSp>
          <p:nvGrpSpPr>
            <p:cNvPr id="18" name="组 17"/>
            <p:cNvGrpSpPr/>
            <p:nvPr/>
          </p:nvGrpSpPr>
          <p:grpSpPr>
            <a:xfrm>
              <a:off x="3004088" y="1428380"/>
              <a:ext cx="6183824" cy="61993"/>
              <a:chOff x="821412" y="1969448"/>
              <a:chExt cx="6183824" cy="61993"/>
            </a:xfrm>
          </p:grpSpPr>
          <p:sp>
            <p:nvSpPr>
              <p:cNvPr id="20" name="矩形 19"/>
              <p:cNvSpPr/>
              <p:nvPr/>
            </p:nvSpPr>
            <p:spPr>
              <a:xfrm flipV="1">
                <a:off x="821412" y="1969448"/>
                <a:ext cx="6183824" cy="6199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21412" y="1969448"/>
                <a:ext cx="1125375" cy="61993"/>
              </a:xfrm>
              <a:prstGeom prst="rect">
                <a:avLst/>
              </a:prstGeom>
              <a:solidFill>
                <a:srgbClr val="5253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矩形 18"/>
            <p:cNvSpPr/>
            <p:nvPr/>
          </p:nvSpPr>
          <p:spPr>
            <a:xfrm>
              <a:off x="8062537" y="1428380"/>
              <a:ext cx="1125375" cy="61993"/>
            </a:xfrm>
            <a:prstGeom prst="rect">
              <a:avLst/>
            </a:prstGeom>
            <a:solidFill>
              <a:srgbClr val="525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3566775" y="693641"/>
            <a:ext cx="540818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dirty="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功能介绍</a:t>
            </a:r>
            <a:r>
              <a:rPr kumimoji="1" lang="en-US" altLang="zh-CN" sz="5000" dirty="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·</a:t>
            </a:r>
            <a:r>
              <a:rPr kumimoji="1" lang="zh-CN" altLang="en-US" sz="50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约运动</a:t>
            </a:r>
            <a:endParaRPr kumimoji="1" lang="zh-CN" altLang="en-US" sz="50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6" name="组 5"/>
          <p:cNvGrpSpPr/>
          <p:nvPr/>
        </p:nvGrpSpPr>
        <p:grpSpPr>
          <a:xfrm>
            <a:off x="1413832" y="1374548"/>
            <a:ext cx="3233059" cy="3233057"/>
            <a:chOff x="1681841" y="2286000"/>
            <a:chExt cx="3233059" cy="3233057"/>
          </a:xfrm>
        </p:grpSpPr>
        <p:cxnSp>
          <p:nvCxnSpPr>
            <p:cNvPr id="4" name="直线连接符 3"/>
            <p:cNvCxnSpPr/>
            <p:nvPr/>
          </p:nvCxnSpPr>
          <p:spPr>
            <a:xfrm>
              <a:off x="2024743" y="2628900"/>
              <a:ext cx="2890157" cy="2890157"/>
            </a:xfrm>
            <a:prstGeom prst="line">
              <a:avLst/>
            </a:prstGeom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  <a:gs pos="57000">
                    <a:schemeClr val="accent1">
                      <a:lumMod val="45000"/>
                      <a:lumOff val="55000"/>
                    </a:schemeClr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泪珠形 4"/>
            <p:cNvSpPr/>
            <p:nvPr/>
          </p:nvSpPr>
          <p:spPr>
            <a:xfrm rot="5400000">
              <a:off x="1681841" y="2286000"/>
              <a:ext cx="359229" cy="359229"/>
            </a:xfrm>
            <a:prstGeom prst="teardrop">
              <a:avLst/>
            </a:prstGeom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  <a:gs pos="57000">
                    <a:schemeClr val="accent1">
                      <a:lumMod val="45000"/>
                      <a:lumOff val="55000"/>
                    </a:schemeClr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3" name="组 22"/>
          <p:cNvGrpSpPr/>
          <p:nvPr/>
        </p:nvGrpSpPr>
        <p:grpSpPr>
          <a:xfrm rot="10800000">
            <a:off x="4988298" y="2281875"/>
            <a:ext cx="3663201" cy="3663199"/>
            <a:chOff x="1681841" y="2286000"/>
            <a:chExt cx="3663201" cy="3663199"/>
          </a:xfrm>
        </p:grpSpPr>
        <p:cxnSp>
          <p:nvCxnSpPr>
            <p:cNvPr id="24" name="直线连接符 23"/>
            <p:cNvCxnSpPr/>
            <p:nvPr/>
          </p:nvCxnSpPr>
          <p:spPr>
            <a:xfrm rot="10800000" flipH="1" flipV="1">
              <a:off x="2024742" y="2628899"/>
              <a:ext cx="3320300" cy="3320300"/>
            </a:xfrm>
            <a:prstGeom prst="line">
              <a:avLst/>
            </a:prstGeom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  <a:gs pos="57000">
                    <a:schemeClr val="accent1">
                      <a:lumMod val="45000"/>
                      <a:lumOff val="55000"/>
                    </a:schemeClr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泪珠形 24"/>
            <p:cNvSpPr/>
            <p:nvPr/>
          </p:nvSpPr>
          <p:spPr>
            <a:xfrm rot="5400000">
              <a:off x="1681841" y="2286000"/>
              <a:ext cx="359229" cy="359229"/>
            </a:xfrm>
            <a:prstGeom prst="teardrop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9000000" scaled="0"/>
            </a:gradFill>
            <a:ln w="254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6" name="组 25"/>
          <p:cNvGrpSpPr/>
          <p:nvPr/>
        </p:nvGrpSpPr>
        <p:grpSpPr>
          <a:xfrm flipH="1">
            <a:off x="7000122" y="1649867"/>
            <a:ext cx="3597233" cy="3593078"/>
            <a:chOff x="1681841" y="2286000"/>
            <a:chExt cx="3233059" cy="3233057"/>
          </a:xfrm>
        </p:grpSpPr>
        <p:cxnSp>
          <p:nvCxnSpPr>
            <p:cNvPr id="27" name="直线连接符 26"/>
            <p:cNvCxnSpPr/>
            <p:nvPr/>
          </p:nvCxnSpPr>
          <p:spPr>
            <a:xfrm>
              <a:off x="2024743" y="2628900"/>
              <a:ext cx="2890157" cy="2890157"/>
            </a:xfrm>
            <a:prstGeom prst="line">
              <a:avLst/>
            </a:prstGeom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  <a:gs pos="57000">
                    <a:schemeClr val="accent1">
                      <a:lumMod val="45000"/>
                      <a:lumOff val="55000"/>
                    </a:schemeClr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泪珠形 27"/>
            <p:cNvSpPr/>
            <p:nvPr/>
          </p:nvSpPr>
          <p:spPr>
            <a:xfrm rot="5400000">
              <a:off x="1681841" y="2286000"/>
              <a:ext cx="359229" cy="359229"/>
            </a:xfrm>
            <a:prstGeom prst="teardrop">
              <a:avLst/>
            </a:prstGeom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  <a:gs pos="57000">
                    <a:schemeClr val="accent1">
                      <a:lumMod val="45000"/>
                      <a:lumOff val="55000"/>
                    </a:schemeClr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" name="组 2"/>
          <p:cNvGrpSpPr/>
          <p:nvPr/>
        </p:nvGrpSpPr>
        <p:grpSpPr>
          <a:xfrm>
            <a:off x="1728369" y="1614335"/>
            <a:ext cx="4732213" cy="2419519"/>
            <a:chOff x="1728369" y="1614335"/>
            <a:chExt cx="4732213" cy="2419519"/>
          </a:xfrm>
        </p:grpSpPr>
        <p:sp>
          <p:nvSpPr>
            <p:cNvPr id="35" name="三角形 31"/>
            <p:cNvSpPr/>
            <p:nvPr/>
          </p:nvSpPr>
          <p:spPr>
            <a:xfrm rot="10800000">
              <a:off x="1728369" y="1614335"/>
              <a:ext cx="4732213" cy="2419519"/>
            </a:xfrm>
            <a:custGeom>
              <a:avLst/>
              <a:gdLst>
                <a:gd name="connsiteX0" fmla="*/ 0 w 5996383"/>
                <a:gd name="connsiteY0" fmla="*/ 3088616 h 3088616"/>
                <a:gd name="connsiteX1" fmla="*/ 2998192 w 5996383"/>
                <a:gd name="connsiteY1" fmla="*/ 0 h 3088616"/>
                <a:gd name="connsiteX2" fmla="*/ 5996383 w 5996383"/>
                <a:gd name="connsiteY2" fmla="*/ 3088616 h 3088616"/>
                <a:gd name="connsiteX3" fmla="*/ 0 w 5996383"/>
                <a:gd name="connsiteY3" fmla="*/ 3088616 h 3088616"/>
                <a:gd name="connsiteX0" fmla="*/ 0 w 5857239"/>
                <a:gd name="connsiteY0" fmla="*/ 3088616 h 3188007"/>
                <a:gd name="connsiteX1" fmla="*/ 2998192 w 5857239"/>
                <a:gd name="connsiteY1" fmla="*/ 0 h 3188007"/>
                <a:gd name="connsiteX2" fmla="*/ 5857239 w 5857239"/>
                <a:gd name="connsiteY2" fmla="*/ 3188007 h 3188007"/>
                <a:gd name="connsiteX3" fmla="*/ 0 w 5857239"/>
                <a:gd name="connsiteY3" fmla="*/ 3088616 h 3188007"/>
                <a:gd name="connsiteX0" fmla="*/ 0 w 5857239"/>
                <a:gd name="connsiteY0" fmla="*/ 3128372 h 3227763"/>
                <a:gd name="connsiteX1" fmla="*/ 3057827 w 5857239"/>
                <a:gd name="connsiteY1" fmla="*/ 0 h 3227763"/>
                <a:gd name="connsiteX2" fmla="*/ 5857239 w 5857239"/>
                <a:gd name="connsiteY2" fmla="*/ 3227763 h 3227763"/>
                <a:gd name="connsiteX3" fmla="*/ 0 w 5857239"/>
                <a:gd name="connsiteY3" fmla="*/ 3128372 h 3227763"/>
                <a:gd name="connsiteX0" fmla="*/ 0 w 5519308"/>
                <a:gd name="connsiteY0" fmla="*/ 3128372 h 3128372"/>
                <a:gd name="connsiteX1" fmla="*/ 3057827 w 5519308"/>
                <a:gd name="connsiteY1" fmla="*/ 0 h 3128372"/>
                <a:gd name="connsiteX2" fmla="*/ 5519308 w 5519308"/>
                <a:gd name="connsiteY2" fmla="*/ 2730806 h 3128372"/>
                <a:gd name="connsiteX3" fmla="*/ 0 w 5519308"/>
                <a:gd name="connsiteY3" fmla="*/ 3128372 h 3128372"/>
                <a:gd name="connsiteX0" fmla="*/ 0 w 5101865"/>
                <a:gd name="connsiteY0" fmla="*/ 2611538 h 2730806"/>
                <a:gd name="connsiteX1" fmla="*/ 2640384 w 5101865"/>
                <a:gd name="connsiteY1" fmla="*/ 0 h 2730806"/>
                <a:gd name="connsiteX2" fmla="*/ 5101865 w 5101865"/>
                <a:gd name="connsiteY2" fmla="*/ 2730806 h 2730806"/>
                <a:gd name="connsiteX3" fmla="*/ 0 w 5101865"/>
                <a:gd name="connsiteY3" fmla="*/ 2611538 h 2730806"/>
                <a:gd name="connsiteX0" fmla="*/ 0 w 5101865"/>
                <a:gd name="connsiteY0" fmla="*/ 2611538 h 2730806"/>
                <a:gd name="connsiteX1" fmla="*/ 2620508 w 5101865"/>
                <a:gd name="connsiteY1" fmla="*/ 0 h 2730806"/>
                <a:gd name="connsiteX2" fmla="*/ 5101865 w 5101865"/>
                <a:gd name="connsiteY2" fmla="*/ 2730806 h 2730806"/>
                <a:gd name="connsiteX3" fmla="*/ 0 w 5101865"/>
                <a:gd name="connsiteY3" fmla="*/ 2611538 h 2730806"/>
                <a:gd name="connsiteX0" fmla="*/ 0 w 5257507"/>
                <a:gd name="connsiteY0" fmla="*/ 2611538 h 2672440"/>
                <a:gd name="connsiteX1" fmla="*/ 2620508 w 5257507"/>
                <a:gd name="connsiteY1" fmla="*/ 0 h 2672440"/>
                <a:gd name="connsiteX2" fmla="*/ 5257507 w 5257507"/>
                <a:gd name="connsiteY2" fmla="*/ 2672440 h 2672440"/>
                <a:gd name="connsiteX3" fmla="*/ 0 w 5257507"/>
                <a:gd name="connsiteY3" fmla="*/ 2611538 h 2672440"/>
                <a:gd name="connsiteX0" fmla="*/ 0 w 5432605"/>
                <a:gd name="connsiteY0" fmla="*/ 2767181 h 2767181"/>
                <a:gd name="connsiteX1" fmla="*/ 2795606 w 5432605"/>
                <a:gd name="connsiteY1" fmla="*/ 0 h 2767181"/>
                <a:gd name="connsiteX2" fmla="*/ 5432605 w 5432605"/>
                <a:gd name="connsiteY2" fmla="*/ 2672440 h 2767181"/>
                <a:gd name="connsiteX3" fmla="*/ 0 w 5432605"/>
                <a:gd name="connsiteY3" fmla="*/ 2767181 h 2767181"/>
                <a:gd name="connsiteX0" fmla="*/ 0 w 4926767"/>
                <a:gd name="connsiteY0" fmla="*/ 2086244 h 2672440"/>
                <a:gd name="connsiteX1" fmla="*/ 2289768 w 4926767"/>
                <a:gd name="connsiteY1" fmla="*/ 0 h 2672440"/>
                <a:gd name="connsiteX2" fmla="*/ 4926767 w 4926767"/>
                <a:gd name="connsiteY2" fmla="*/ 2672440 h 2672440"/>
                <a:gd name="connsiteX3" fmla="*/ 0 w 4926767"/>
                <a:gd name="connsiteY3" fmla="*/ 2086244 h 2672440"/>
                <a:gd name="connsiteX0" fmla="*/ 0 w 4654392"/>
                <a:gd name="connsiteY0" fmla="*/ 2086244 h 2400065"/>
                <a:gd name="connsiteX1" fmla="*/ 2289768 w 4654392"/>
                <a:gd name="connsiteY1" fmla="*/ 0 h 2400065"/>
                <a:gd name="connsiteX2" fmla="*/ 4654392 w 4654392"/>
                <a:gd name="connsiteY2" fmla="*/ 2400065 h 2400065"/>
                <a:gd name="connsiteX3" fmla="*/ 0 w 4654392"/>
                <a:gd name="connsiteY3" fmla="*/ 2086244 h 2400065"/>
                <a:gd name="connsiteX0" fmla="*/ 0 w 4654392"/>
                <a:gd name="connsiteY0" fmla="*/ 2105699 h 2419520"/>
                <a:gd name="connsiteX1" fmla="*/ 2309224 w 4654392"/>
                <a:gd name="connsiteY1" fmla="*/ 0 h 2419520"/>
                <a:gd name="connsiteX2" fmla="*/ 4654392 w 4654392"/>
                <a:gd name="connsiteY2" fmla="*/ 2419520 h 2419520"/>
                <a:gd name="connsiteX3" fmla="*/ 0 w 4654392"/>
                <a:gd name="connsiteY3" fmla="*/ 2105699 h 2419520"/>
                <a:gd name="connsiteX0" fmla="*/ 0 w 4654392"/>
                <a:gd name="connsiteY0" fmla="*/ 2144609 h 2458430"/>
                <a:gd name="connsiteX1" fmla="*/ 2289769 w 4654392"/>
                <a:gd name="connsiteY1" fmla="*/ 0 h 2458430"/>
                <a:gd name="connsiteX2" fmla="*/ 4654392 w 4654392"/>
                <a:gd name="connsiteY2" fmla="*/ 2458430 h 2458430"/>
                <a:gd name="connsiteX3" fmla="*/ 0 w 4654392"/>
                <a:gd name="connsiteY3" fmla="*/ 2144609 h 2458430"/>
                <a:gd name="connsiteX0" fmla="*/ 0 w 4654392"/>
                <a:gd name="connsiteY0" fmla="*/ 2105698 h 2419519"/>
                <a:gd name="connsiteX1" fmla="*/ 2289769 w 4654392"/>
                <a:gd name="connsiteY1" fmla="*/ 0 h 2419519"/>
                <a:gd name="connsiteX2" fmla="*/ 4654392 w 4654392"/>
                <a:gd name="connsiteY2" fmla="*/ 2419519 h 2419519"/>
                <a:gd name="connsiteX3" fmla="*/ 0 w 4654392"/>
                <a:gd name="connsiteY3" fmla="*/ 2105698 h 2419519"/>
                <a:gd name="connsiteX0" fmla="*/ 0 w 4732213"/>
                <a:gd name="connsiteY0" fmla="*/ 2144608 h 2419519"/>
                <a:gd name="connsiteX1" fmla="*/ 2367590 w 4732213"/>
                <a:gd name="connsiteY1" fmla="*/ 0 h 2419519"/>
                <a:gd name="connsiteX2" fmla="*/ 4732213 w 4732213"/>
                <a:gd name="connsiteY2" fmla="*/ 2419519 h 2419519"/>
                <a:gd name="connsiteX3" fmla="*/ 0 w 4732213"/>
                <a:gd name="connsiteY3" fmla="*/ 2144608 h 241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32213" h="2419519">
                  <a:moveTo>
                    <a:pt x="0" y="2144608"/>
                  </a:moveTo>
                  <a:lnTo>
                    <a:pt x="2367590" y="0"/>
                  </a:lnTo>
                  <a:lnTo>
                    <a:pt x="4732213" y="2419519"/>
                  </a:lnTo>
                  <a:lnTo>
                    <a:pt x="0" y="214460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rgbClr val="E8EAEB">
                    <a:alpha val="51000"/>
                  </a:srgbClr>
                </a:gs>
                <a:gs pos="100000">
                  <a:schemeClr val="bg1">
                    <a:lumMod val="85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2720610" y="2362779"/>
              <a:ext cx="2749471" cy="477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500" dirty="0">
                  <a:solidFill>
                    <a:srgbClr val="FF9D02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系统智能搜寻匹配</a:t>
              </a:r>
              <a:endParaRPr lang="en-US" altLang="zh-CN" sz="2500" dirty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grpSp>
        <p:nvGrpSpPr>
          <p:cNvPr id="12" name="组 11"/>
          <p:cNvGrpSpPr/>
          <p:nvPr/>
        </p:nvGrpSpPr>
        <p:grpSpPr>
          <a:xfrm>
            <a:off x="1764514" y="2875627"/>
            <a:ext cx="7066851" cy="3409204"/>
            <a:chOff x="1764514" y="2875627"/>
            <a:chExt cx="7066851" cy="3409204"/>
          </a:xfrm>
        </p:grpSpPr>
        <p:sp>
          <p:nvSpPr>
            <p:cNvPr id="36" name="三角形 31"/>
            <p:cNvSpPr/>
            <p:nvPr/>
          </p:nvSpPr>
          <p:spPr>
            <a:xfrm>
              <a:off x="1764514" y="2875627"/>
              <a:ext cx="7066851" cy="3409204"/>
            </a:xfrm>
            <a:custGeom>
              <a:avLst/>
              <a:gdLst>
                <a:gd name="connsiteX0" fmla="*/ 0 w 5996383"/>
                <a:gd name="connsiteY0" fmla="*/ 3088616 h 3088616"/>
                <a:gd name="connsiteX1" fmla="*/ 2998192 w 5996383"/>
                <a:gd name="connsiteY1" fmla="*/ 0 h 3088616"/>
                <a:gd name="connsiteX2" fmla="*/ 5996383 w 5996383"/>
                <a:gd name="connsiteY2" fmla="*/ 3088616 h 3088616"/>
                <a:gd name="connsiteX3" fmla="*/ 0 w 5996383"/>
                <a:gd name="connsiteY3" fmla="*/ 3088616 h 3088616"/>
                <a:gd name="connsiteX0" fmla="*/ 0 w 5857239"/>
                <a:gd name="connsiteY0" fmla="*/ 3088616 h 3188007"/>
                <a:gd name="connsiteX1" fmla="*/ 2998192 w 5857239"/>
                <a:gd name="connsiteY1" fmla="*/ 0 h 3188007"/>
                <a:gd name="connsiteX2" fmla="*/ 5857239 w 5857239"/>
                <a:gd name="connsiteY2" fmla="*/ 3188007 h 3188007"/>
                <a:gd name="connsiteX3" fmla="*/ 0 w 5857239"/>
                <a:gd name="connsiteY3" fmla="*/ 3088616 h 3188007"/>
                <a:gd name="connsiteX0" fmla="*/ 0 w 5857239"/>
                <a:gd name="connsiteY0" fmla="*/ 3128372 h 3227763"/>
                <a:gd name="connsiteX1" fmla="*/ 3057827 w 5857239"/>
                <a:gd name="connsiteY1" fmla="*/ 0 h 3227763"/>
                <a:gd name="connsiteX2" fmla="*/ 5857239 w 5857239"/>
                <a:gd name="connsiteY2" fmla="*/ 3227763 h 3227763"/>
                <a:gd name="connsiteX3" fmla="*/ 0 w 5857239"/>
                <a:gd name="connsiteY3" fmla="*/ 3128372 h 3227763"/>
                <a:gd name="connsiteX0" fmla="*/ 0 w 5519308"/>
                <a:gd name="connsiteY0" fmla="*/ 3128372 h 3128372"/>
                <a:gd name="connsiteX1" fmla="*/ 3057827 w 5519308"/>
                <a:gd name="connsiteY1" fmla="*/ 0 h 3128372"/>
                <a:gd name="connsiteX2" fmla="*/ 5519308 w 5519308"/>
                <a:gd name="connsiteY2" fmla="*/ 2730806 h 3128372"/>
                <a:gd name="connsiteX3" fmla="*/ 0 w 5519308"/>
                <a:gd name="connsiteY3" fmla="*/ 3128372 h 3128372"/>
                <a:gd name="connsiteX0" fmla="*/ 0 w 5101865"/>
                <a:gd name="connsiteY0" fmla="*/ 2611538 h 2730806"/>
                <a:gd name="connsiteX1" fmla="*/ 2640384 w 5101865"/>
                <a:gd name="connsiteY1" fmla="*/ 0 h 2730806"/>
                <a:gd name="connsiteX2" fmla="*/ 5101865 w 5101865"/>
                <a:gd name="connsiteY2" fmla="*/ 2730806 h 2730806"/>
                <a:gd name="connsiteX3" fmla="*/ 0 w 5101865"/>
                <a:gd name="connsiteY3" fmla="*/ 2611538 h 2730806"/>
                <a:gd name="connsiteX0" fmla="*/ 0 w 5101865"/>
                <a:gd name="connsiteY0" fmla="*/ 2611538 h 2730806"/>
                <a:gd name="connsiteX1" fmla="*/ 2620508 w 5101865"/>
                <a:gd name="connsiteY1" fmla="*/ 0 h 2730806"/>
                <a:gd name="connsiteX2" fmla="*/ 5101865 w 5101865"/>
                <a:gd name="connsiteY2" fmla="*/ 2730806 h 2730806"/>
                <a:gd name="connsiteX3" fmla="*/ 0 w 5101865"/>
                <a:gd name="connsiteY3" fmla="*/ 2611538 h 2730806"/>
                <a:gd name="connsiteX0" fmla="*/ 0 w 5257507"/>
                <a:gd name="connsiteY0" fmla="*/ 2611538 h 2672440"/>
                <a:gd name="connsiteX1" fmla="*/ 2620508 w 5257507"/>
                <a:gd name="connsiteY1" fmla="*/ 0 h 2672440"/>
                <a:gd name="connsiteX2" fmla="*/ 5257507 w 5257507"/>
                <a:gd name="connsiteY2" fmla="*/ 2672440 h 2672440"/>
                <a:gd name="connsiteX3" fmla="*/ 0 w 5257507"/>
                <a:gd name="connsiteY3" fmla="*/ 2611538 h 2672440"/>
                <a:gd name="connsiteX0" fmla="*/ 0 w 5432605"/>
                <a:gd name="connsiteY0" fmla="*/ 2767181 h 2767181"/>
                <a:gd name="connsiteX1" fmla="*/ 2795606 w 5432605"/>
                <a:gd name="connsiteY1" fmla="*/ 0 h 2767181"/>
                <a:gd name="connsiteX2" fmla="*/ 5432605 w 5432605"/>
                <a:gd name="connsiteY2" fmla="*/ 2672440 h 2767181"/>
                <a:gd name="connsiteX3" fmla="*/ 0 w 5432605"/>
                <a:gd name="connsiteY3" fmla="*/ 2767181 h 2767181"/>
                <a:gd name="connsiteX0" fmla="*/ 0 w 4926767"/>
                <a:gd name="connsiteY0" fmla="*/ 2086244 h 2672440"/>
                <a:gd name="connsiteX1" fmla="*/ 2289768 w 4926767"/>
                <a:gd name="connsiteY1" fmla="*/ 0 h 2672440"/>
                <a:gd name="connsiteX2" fmla="*/ 4926767 w 4926767"/>
                <a:gd name="connsiteY2" fmla="*/ 2672440 h 2672440"/>
                <a:gd name="connsiteX3" fmla="*/ 0 w 4926767"/>
                <a:gd name="connsiteY3" fmla="*/ 2086244 h 2672440"/>
                <a:gd name="connsiteX0" fmla="*/ 0 w 4654392"/>
                <a:gd name="connsiteY0" fmla="*/ 2086244 h 2400065"/>
                <a:gd name="connsiteX1" fmla="*/ 2289768 w 4654392"/>
                <a:gd name="connsiteY1" fmla="*/ 0 h 2400065"/>
                <a:gd name="connsiteX2" fmla="*/ 4654392 w 4654392"/>
                <a:gd name="connsiteY2" fmla="*/ 2400065 h 2400065"/>
                <a:gd name="connsiteX3" fmla="*/ 0 w 4654392"/>
                <a:gd name="connsiteY3" fmla="*/ 2086244 h 2400065"/>
                <a:gd name="connsiteX0" fmla="*/ 0 w 4654392"/>
                <a:gd name="connsiteY0" fmla="*/ 2105699 h 2419520"/>
                <a:gd name="connsiteX1" fmla="*/ 2309224 w 4654392"/>
                <a:gd name="connsiteY1" fmla="*/ 0 h 2419520"/>
                <a:gd name="connsiteX2" fmla="*/ 4654392 w 4654392"/>
                <a:gd name="connsiteY2" fmla="*/ 2419520 h 2419520"/>
                <a:gd name="connsiteX3" fmla="*/ 0 w 4654392"/>
                <a:gd name="connsiteY3" fmla="*/ 2105699 h 2419520"/>
                <a:gd name="connsiteX0" fmla="*/ 0 w 4654392"/>
                <a:gd name="connsiteY0" fmla="*/ 2144609 h 2458430"/>
                <a:gd name="connsiteX1" fmla="*/ 2289769 w 4654392"/>
                <a:gd name="connsiteY1" fmla="*/ 0 h 2458430"/>
                <a:gd name="connsiteX2" fmla="*/ 4654392 w 4654392"/>
                <a:gd name="connsiteY2" fmla="*/ 2458430 h 2458430"/>
                <a:gd name="connsiteX3" fmla="*/ 0 w 4654392"/>
                <a:gd name="connsiteY3" fmla="*/ 2144609 h 2458430"/>
                <a:gd name="connsiteX0" fmla="*/ 0 w 4654392"/>
                <a:gd name="connsiteY0" fmla="*/ 2105698 h 2419519"/>
                <a:gd name="connsiteX1" fmla="*/ 2289769 w 4654392"/>
                <a:gd name="connsiteY1" fmla="*/ 0 h 2419519"/>
                <a:gd name="connsiteX2" fmla="*/ 4654392 w 4654392"/>
                <a:gd name="connsiteY2" fmla="*/ 2419519 h 2419519"/>
                <a:gd name="connsiteX3" fmla="*/ 0 w 4654392"/>
                <a:gd name="connsiteY3" fmla="*/ 2105698 h 2419519"/>
                <a:gd name="connsiteX0" fmla="*/ 0 w 4732213"/>
                <a:gd name="connsiteY0" fmla="*/ 2144608 h 2419519"/>
                <a:gd name="connsiteX1" fmla="*/ 2367590 w 4732213"/>
                <a:gd name="connsiteY1" fmla="*/ 0 h 2419519"/>
                <a:gd name="connsiteX2" fmla="*/ 4732213 w 4732213"/>
                <a:gd name="connsiteY2" fmla="*/ 2419519 h 2419519"/>
                <a:gd name="connsiteX3" fmla="*/ 0 w 4732213"/>
                <a:gd name="connsiteY3" fmla="*/ 2144608 h 2419519"/>
                <a:gd name="connsiteX0" fmla="*/ 0 w 6094085"/>
                <a:gd name="connsiteY0" fmla="*/ 3409204 h 3409204"/>
                <a:gd name="connsiteX1" fmla="*/ 3729462 w 6094085"/>
                <a:gd name="connsiteY1" fmla="*/ 0 h 3409204"/>
                <a:gd name="connsiteX2" fmla="*/ 6094085 w 6094085"/>
                <a:gd name="connsiteY2" fmla="*/ 2419519 h 3409204"/>
                <a:gd name="connsiteX3" fmla="*/ 0 w 6094085"/>
                <a:gd name="connsiteY3" fmla="*/ 3409204 h 3409204"/>
                <a:gd name="connsiteX0" fmla="*/ 0 w 7066851"/>
                <a:gd name="connsiteY0" fmla="*/ 3409204 h 3409204"/>
                <a:gd name="connsiteX1" fmla="*/ 3729462 w 7066851"/>
                <a:gd name="connsiteY1" fmla="*/ 0 h 3409204"/>
                <a:gd name="connsiteX2" fmla="*/ 7066851 w 7066851"/>
                <a:gd name="connsiteY2" fmla="*/ 3295009 h 3409204"/>
                <a:gd name="connsiteX3" fmla="*/ 0 w 7066851"/>
                <a:gd name="connsiteY3" fmla="*/ 3409204 h 3409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66851" h="3409204">
                  <a:moveTo>
                    <a:pt x="0" y="3409204"/>
                  </a:moveTo>
                  <a:lnTo>
                    <a:pt x="3729462" y="0"/>
                  </a:lnTo>
                  <a:lnTo>
                    <a:pt x="7066851" y="3295009"/>
                  </a:lnTo>
                  <a:lnTo>
                    <a:pt x="0" y="340920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rgbClr val="E8EAEB">
                    <a:alpha val="51000"/>
                  </a:srgbClr>
                </a:gs>
                <a:gs pos="100000">
                  <a:schemeClr val="bg1">
                    <a:lumMod val="85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4352313" y="4182957"/>
              <a:ext cx="2108269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500" dirty="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匹配用户</a:t>
              </a:r>
              <a:endParaRPr lang="en-US" altLang="zh-CN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  <a:p>
              <a:pPr algn="ctr"/>
              <a:r>
                <a:rPr lang="zh-CN" altLang="en-US" sz="2500" dirty="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进入同一房间</a:t>
              </a:r>
              <a:endParaRPr lang="en-US" altLang="zh-CN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grpSp>
        <p:nvGrpSpPr>
          <p:cNvPr id="13" name="组 12"/>
          <p:cNvGrpSpPr/>
          <p:nvPr/>
        </p:nvGrpSpPr>
        <p:grpSpPr>
          <a:xfrm>
            <a:off x="4832656" y="1967749"/>
            <a:ext cx="5432605" cy="2767181"/>
            <a:chOff x="4832656" y="1967749"/>
            <a:chExt cx="5432605" cy="2767181"/>
          </a:xfrm>
        </p:grpSpPr>
        <p:sp>
          <p:nvSpPr>
            <p:cNvPr id="34" name="三角形 31"/>
            <p:cNvSpPr/>
            <p:nvPr/>
          </p:nvSpPr>
          <p:spPr>
            <a:xfrm rot="10800000">
              <a:off x="4832656" y="1967749"/>
              <a:ext cx="5432605" cy="2767181"/>
            </a:xfrm>
            <a:custGeom>
              <a:avLst/>
              <a:gdLst>
                <a:gd name="connsiteX0" fmla="*/ 0 w 5996383"/>
                <a:gd name="connsiteY0" fmla="*/ 3088616 h 3088616"/>
                <a:gd name="connsiteX1" fmla="*/ 2998192 w 5996383"/>
                <a:gd name="connsiteY1" fmla="*/ 0 h 3088616"/>
                <a:gd name="connsiteX2" fmla="*/ 5996383 w 5996383"/>
                <a:gd name="connsiteY2" fmla="*/ 3088616 h 3088616"/>
                <a:gd name="connsiteX3" fmla="*/ 0 w 5996383"/>
                <a:gd name="connsiteY3" fmla="*/ 3088616 h 3088616"/>
                <a:gd name="connsiteX0" fmla="*/ 0 w 5857239"/>
                <a:gd name="connsiteY0" fmla="*/ 3088616 h 3188007"/>
                <a:gd name="connsiteX1" fmla="*/ 2998192 w 5857239"/>
                <a:gd name="connsiteY1" fmla="*/ 0 h 3188007"/>
                <a:gd name="connsiteX2" fmla="*/ 5857239 w 5857239"/>
                <a:gd name="connsiteY2" fmla="*/ 3188007 h 3188007"/>
                <a:gd name="connsiteX3" fmla="*/ 0 w 5857239"/>
                <a:gd name="connsiteY3" fmla="*/ 3088616 h 3188007"/>
                <a:gd name="connsiteX0" fmla="*/ 0 w 5857239"/>
                <a:gd name="connsiteY0" fmla="*/ 3128372 h 3227763"/>
                <a:gd name="connsiteX1" fmla="*/ 3057827 w 5857239"/>
                <a:gd name="connsiteY1" fmla="*/ 0 h 3227763"/>
                <a:gd name="connsiteX2" fmla="*/ 5857239 w 5857239"/>
                <a:gd name="connsiteY2" fmla="*/ 3227763 h 3227763"/>
                <a:gd name="connsiteX3" fmla="*/ 0 w 5857239"/>
                <a:gd name="connsiteY3" fmla="*/ 3128372 h 3227763"/>
                <a:gd name="connsiteX0" fmla="*/ 0 w 5519308"/>
                <a:gd name="connsiteY0" fmla="*/ 3128372 h 3128372"/>
                <a:gd name="connsiteX1" fmla="*/ 3057827 w 5519308"/>
                <a:gd name="connsiteY1" fmla="*/ 0 h 3128372"/>
                <a:gd name="connsiteX2" fmla="*/ 5519308 w 5519308"/>
                <a:gd name="connsiteY2" fmla="*/ 2730806 h 3128372"/>
                <a:gd name="connsiteX3" fmla="*/ 0 w 5519308"/>
                <a:gd name="connsiteY3" fmla="*/ 3128372 h 3128372"/>
                <a:gd name="connsiteX0" fmla="*/ 0 w 5101865"/>
                <a:gd name="connsiteY0" fmla="*/ 2611538 h 2730806"/>
                <a:gd name="connsiteX1" fmla="*/ 2640384 w 5101865"/>
                <a:gd name="connsiteY1" fmla="*/ 0 h 2730806"/>
                <a:gd name="connsiteX2" fmla="*/ 5101865 w 5101865"/>
                <a:gd name="connsiteY2" fmla="*/ 2730806 h 2730806"/>
                <a:gd name="connsiteX3" fmla="*/ 0 w 5101865"/>
                <a:gd name="connsiteY3" fmla="*/ 2611538 h 2730806"/>
                <a:gd name="connsiteX0" fmla="*/ 0 w 5101865"/>
                <a:gd name="connsiteY0" fmla="*/ 2611538 h 2730806"/>
                <a:gd name="connsiteX1" fmla="*/ 2620508 w 5101865"/>
                <a:gd name="connsiteY1" fmla="*/ 0 h 2730806"/>
                <a:gd name="connsiteX2" fmla="*/ 5101865 w 5101865"/>
                <a:gd name="connsiteY2" fmla="*/ 2730806 h 2730806"/>
                <a:gd name="connsiteX3" fmla="*/ 0 w 5101865"/>
                <a:gd name="connsiteY3" fmla="*/ 2611538 h 2730806"/>
                <a:gd name="connsiteX0" fmla="*/ 0 w 5257507"/>
                <a:gd name="connsiteY0" fmla="*/ 2611538 h 2672440"/>
                <a:gd name="connsiteX1" fmla="*/ 2620508 w 5257507"/>
                <a:gd name="connsiteY1" fmla="*/ 0 h 2672440"/>
                <a:gd name="connsiteX2" fmla="*/ 5257507 w 5257507"/>
                <a:gd name="connsiteY2" fmla="*/ 2672440 h 2672440"/>
                <a:gd name="connsiteX3" fmla="*/ 0 w 5257507"/>
                <a:gd name="connsiteY3" fmla="*/ 2611538 h 2672440"/>
                <a:gd name="connsiteX0" fmla="*/ 0 w 5432605"/>
                <a:gd name="connsiteY0" fmla="*/ 2767181 h 2767181"/>
                <a:gd name="connsiteX1" fmla="*/ 2795606 w 5432605"/>
                <a:gd name="connsiteY1" fmla="*/ 0 h 2767181"/>
                <a:gd name="connsiteX2" fmla="*/ 5432605 w 5432605"/>
                <a:gd name="connsiteY2" fmla="*/ 2672440 h 2767181"/>
                <a:gd name="connsiteX3" fmla="*/ 0 w 5432605"/>
                <a:gd name="connsiteY3" fmla="*/ 2767181 h 2767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2605" h="2767181">
                  <a:moveTo>
                    <a:pt x="0" y="2767181"/>
                  </a:moveTo>
                  <a:lnTo>
                    <a:pt x="2795606" y="0"/>
                  </a:lnTo>
                  <a:lnTo>
                    <a:pt x="5432605" y="2672440"/>
                  </a:lnTo>
                  <a:lnTo>
                    <a:pt x="0" y="2767181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rgbClr val="E8EAEB">
                    <a:alpha val="51000"/>
                  </a:srgbClr>
                </a:gs>
                <a:gs pos="100000">
                  <a:schemeClr val="bg1">
                    <a:lumMod val="85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479978" y="2594192"/>
              <a:ext cx="2108269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500" dirty="0">
                  <a:solidFill>
                    <a:srgbClr val="FF9D02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有用户退出</a:t>
              </a:r>
              <a:endParaRPr lang="en-US" altLang="zh-CN" sz="2500" dirty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  <a:p>
              <a:pPr algn="ctr"/>
              <a:r>
                <a:rPr lang="zh-CN" altLang="en-US" sz="2500" dirty="0">
                  <a:solidFill>
                    <a:srgbClr val="FF9D02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系统自动补充</a:t>
              </a:r>
              <a:endParaRPr lang="en-US" altLang="zh-CN" sz="2500" dirty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7533183" y="1967799"/>
            <a:ext cx="3971375" cy="5704994"/>
            <a:chOff x="7533183" y="1967799"/>
            <a:chExt cx="3971375" cy="5704994"/>
          </a:xfrm>
        </p:grpSpPr>
        <p:sp>
          <p:nvSpPr>
            <p:cNvPr id="37" name="三角形 31"/>
            <p:cNvSpPr/>
            <p:nvPr/>
          </p:nvSpPr>
          <p:spPr>
            <a:xfrm rot="16200000">
              <a:off x="6122640" y="3378342"/>
              <a:ext cx="5704994" cy="2883907"/>
            </a:xfrm>
            <a:custGeom>
              <a:avLst/>
              <a:gdLst>
                <a:gd name="connsiteX0" fmla="*/ 0 w 5996383"/>
                <a:gd name="connsiteY0" fmla="*/ 3088616 h 3088616"/>
                <a:gd name="connsiteX1" fmla="*/ 2998192 w 5996383"/>
                <a:gd name="connsiteY1" fmla="*/ 0 h 3088616"/>
                <a:gd name="connsiteX2" fmla="*/ 5996383 w 5996383"/>
                <a:gd name="connsiteY2" fmla="*/ 3088616 h 3088616"/>
                <a:gd name="connsiteX3" fmla="*/ 0 w 5996383"/>
                <a:gd name="connsiteY3" fmla="*/ 3088616 h 3088616"/>
                <a:gd name="connsiteX0" fmla="*/ 0 w 5857239"/>
                <a:gd name="connsiteY0" fmla="*/ 3088616 h 3188007"/>
                <a:gd name="connsiteX1" fmla="*/ 2998192 w 5857239"/>
                <a:gd name="connsiteY1" fmla="*/ 0 h 3188007"/>
                <a:gd name="connsiteX2" fmla="*/ 5857239 w 5857239"/>
                <a:gd name="connsiteY2" fmla="*/ 3188007 h 3188007"/>
                <a:gd name="connsiteX3" fmla="*/ 0 w 5857239"/>
                <a:gd name="connsiteY3" fmla="*/ 3088616 h 3188007"/>
                <a:gd name="connsiteX0" fmla="*/ 0 w 5857239"/>
                <a:gd name="connsiteY0" fmla="*/ 3128372 h 3227763"/>
                <a:gd name="connsiteX1" fmla="*/ 3057827 w 5857239"/>
                <a:gd name="connsiteY1" fmla="*/ 0 h 3227763"/>
                <a:gd name="connsiteX2" fmla="*/ 5857239 w 5857239"/>
                <a:gd name="connsiteY2" fmla="*/ 3227763 h 3227763"/>
                <a:gd name="connsiteX3" fmla="*/ 0 w 5857239"/>
                <a:gd name="connsiteY3" fmla="*/ 3128372 h 3227763"/>
                <a:gd name="connsiteX0" fmla="*/ 0 w 5519308"/>
                <a:gd name="connsiteY0" fmla="*/ 3128372 h 3128372"/>
                <a:gd name="connsiteX1" fmla="*/ 3057827 w 5519308"/>
                <a:gd name="connsiteY1" fmla="*/ 0 h 3128372"/>
                <a:gd name="connsiteX2" fmla="*/ 5519308 w 5519308"/>
                <a:gd name="connsiteY2" fmla="*/ 2730806 h 3128372"/>
                <a:gd name="connsiteX3" fmla="*/ 0 w 5519308"/>
                <a:gd name="connsiteY3" fmla="*/ 3128372 h 3128372"/>
                <a:gd name="connsiteX0" fmla="*/ 0 w 5101865"/>
                <a:gd name="connsiteY0" fmla="*/ 2611538 h 2730806"/>
                <a:gd name="connsiteX1" fmla="*/ 2640384 w 5101865"/>
                <a:gd name="connsiteY1" fmla="*/ 0 h 2730806"/>
                <a:gd name="connsiteX2" fmla="*/ 5101865 w 5101865"/>
                <a:gd name="connsiteY2" fmla="*/ 2730806 h 2730806"/>
                <a:gd name="connsiteX3" fmla="*/ 0 w 5101865"/>
                <a:gd name="connsiteY3" fmla="*/ 2611538 h 2730806"/>
                <a:gd name="connsiteX0" fmla="*/ 0 w 5101865"/>
                <a:gd name="connsiteY0" fmla="*/ 2611538 h 2730806"/>
                <a:gd name="connsiteX1" fmla="*/ 2620508 w 5101865"/>
                <a:gd name="connsiteY1" fmla="*/ 0 h 2730806"/>
                <a:gd name="connsiteX2" fmla="*/ 5101865 w 5101865"/>
                <a:gd name="connsiteY2" fmla="*/ 2730806 h 2730806"/>
                <a:gd name="connsiteX3" fmla="*/ 0 w 5101865"/>
                <a:gd name="connsiteY3" fmla="*/ 2611538 h 2730806"/>
                <a:gd name="connsiteX0" fmla="*/ 0 w 5452063"/>
                <a:gd name="connsiteY0" fmla="*/ 2611538 h 2808630"/>
                <a:gd name="connsiteX1" fmla="*/ 2620508 w 5452063"/>
                <a:gd name="connsiteY1" fmla="*/ 0 h 2808630"/>
                <a:gd name="connsiteX2" fmla="*/ 5452063 w 5452063"/>
                <a:gd name="connsiteY2" fmla="*/ 2808630 h 2808630"/>
                <a:gd name="connsiteX3" fmla="*/ 0 w 5452063"/>
                <a:gd name="connsiteY3" fmla="*/ 2611538 h 2808630"/>
                <a:gd name="connsiteX0" fmla="*/ 0 w 5452063"/>
                <a:gd name="connsiteY0" fmla="*/ 2650449 h 2847541"/>
                <a:gd name="connsiteX1" fmla="*/ 2620508 w 5452063"/>
                <a:gd name="connsiteY1" fmla="*/ 0 h 2847541"/>
                <a:gd name="connsiteX2" fmla="*/ 5452063 w 5452063"/>
                <a:gd name="connsiteY2" fmla="*/ 2847541 h 2847541"/>
                <a:gd name="connsiteX3" fmla="*/ 0 w 5452063"/>
                <a:gd name="connsiteY3" fmla="*/ 2650449 h 2847541"/>
                <a:gd name="connsiteX0" fmla="*/ 0 w 5062957"/>
                <a:gd name="connsiteY0" fmla="*/ 2378074 h 2847541"/>
                <a:gd name="connsiteX1" fmla="*/ 2231402 w 5062957"/>
                <a:gd name="connsiteY1" fmla="*/ 0 h 2847541"/>
                <a:gd name="connsiteX2" fmla="*/ 5062957 w 5062957"/>
                <a:gd name="connsiteY2" fmla="*/ 2847541 h 2847541"/>
                <a:gd name="connsiteX3" fmla="*/ 0 w 5062957"/>
                <a:gd name="connsiteY3" fmla="*/ 2378074 h 2847541"/>
                <a:gd name="connsiteX0" fmla="*/ 0 w 4751672"/>
                <a:gd name="connsiteY0" fmla="*/ 1755504 h 2847541"/>
                <a:gd name="connsiteX1" fmla="*/ 1920117 w 4751672"/>
                <a:gd name="connsiteY1" fmla="*/ 0 h 2847541"/>
                <a:gd name="connsiteX2" fmla="*/ 4751672 w 4751672"/>
                <a:gd name="connsiteY2" fmla="*/ 2847541 h 2847541"/>
                <a:gd name="connsiteX3" fmla="*/ 0 w 4751672"/>
                <a:gd name="connsiteY3" fmla="*/ 1755504 h 2847541"/>
                <a:gd name="connsiteX0" fmla="*/ 0 w 4537666"/>
                <a:gd name="connsiteY0" fmla="*/ 1833325 h 2847541"/>
                <a:gd name="connsiteX1" fmla="*/ 1706111 w 4537666"/>
                <a:gd name="connsiteY1" fmla="*/ 0 h 2847541"/>
                <a:gd name="connsiteX2" fmla="*/ 4537666 w 4537666"/>
                <a:gd name="connsiteY2" fmla="*/ 2847541 h 2847541"/>
                <a:gd name="connsiteX3" fmla="*/ 0 w 4537666"/>
                <a:gd name="connsiteY3" fmla="*/ 1833325 h 2847541"/>
                <a:gd name="connsiteX0" fmla="*/ 0 w 4498758"/>
                <a:gd name="connsiteY0" fmla="*/ 1833325 h 2847541"/>
                <a:gd name="connsiteX1" fmla="*/ 1667203 w 4498758"/>
                <a:gd name="connsiteY1" fmla="*/ 0 h 2847541"/>
                <a:gd name="connsiteX2" fmla="*/ 4498758 w 4498758"/>
                <a:gd name="connsiteY2" fmla="*/ 2847541 h 2847541"/>
                <a:gd name="connsiteX3" fmla="*/ 0 w 4498758"/>
                <a:gd name="connsiteY3" fmla="*/ 1833325 h 2847541"/>
                <a:gd name="connsiteX0" fmla="*/ 0 w 4498758"/>
                <a:gd name="connsiteY0" fmla="*/ 1813867 h 2828083"/>
                <a:gd name="connsiteX1" fmla="*/ 1706114 w 4498758"/>
                <a:gd name="connsiteY1" fmla="*/ 0 h 2828083"/>
                <a:gd name="connsiteX2" fmla="*/ 4498758 w 4498758"/>
                <a:gd name="connsiteY2" fmla="*/ 2828083 h 2828083"/>
                <a:gd name="connsiteX3" fmla="*/ 0 w 4498758"/>
                <a:gd name="connsiteY3" fmla="*/ 1813867 h 2828083"/>
                <a:gd name="connsiteX0" fmla="*/ 0 w 4498758"/>
                <a:gd name="connsiteY0" fmla="*/ 1852775 h 2866991"/>
                <a:gd name="connsiteX1" fmla="*/ 1686659 w 4498758"/>
                <a:gd name="connsiteY1" fmla="*/ 0 h 2866991"/>
                <a:gd name="connsiteX2" fmla="*/ 4498758 w 4498758"/>
                <a:gd name="connsiteY2" fmla="*/ 2866991 h 2866991"/>
                <a:gd name="connsiteX3" fmla="*/ 0 w 4498758"/>
                <a:gd name="connsiteY3" fmla="*/ 1852775 h 2866991"/>
                <a:gd name="connsiteX0" fmla="*/ 0 w 4518216"/>
                <a:gd name="connsiteY0" fmla="*/ 1716588 h 2866991"/>
                <a:gd name="connsiteX1" fmla="*/ 1706117 w 4518216"/>
                <a:gd name="connsiteY1" fmla="*/ 0 h 2866991"/>
                <a:gd name="connsiteX2" fmla="*/ 4518216 w 4518216"/>
                <a:gd name="connsiteY2" fmla="*/ 2866991 h 2866991"/>
                <a:gd name="connsiteX3" fmla="*/ 0 w 4518216"/>
                <a:gd name="connsiteY3" fmla="*/ 1716588 h 2866991"/>
                <a:gd name="connsiteX0" fmla="*/ 0 w 5704994"/>
                <a:gd name="connsiteY0" fmla="*/ 2903362 h 2903362"/>
                <a:gd name="connsiteX1" fmla="*/ 2892895 w 5704994"/>
                <a:gd name="connsiteY1" fmla="*/ 0 h 2903362"/>
                <a:gd name="connsiteX2" fmla="*/ 5704994 w 5704994"/>
                <a:gd name="connsiteY2" fmla="*/ 2866991 h 2903362"/>
                <a:gd name="connsiteX3" fmla="*/ 0 w 5704994"/>
                <a:gd name="connsiteY3" fmla="*/ 2903362 h 2903362"/>
                <a:gd name="connsiteX0" fmla="*/ 0 w 5704994"/>
                <a:gd name="connsiteY0" fmla="*/ 2883907 h 2883907"/>
                <a:gd name="connsiteX1" fmla="*/ 2931806 w 5704994"/>
                <a:gd name="connsiteY1" fmla="*/ 0 h 2883907"/>
                <a:gd name="connsiteX2" fmla="*/ 5704994 w 5704994"/>
                <a:gd name="connsiteY2" fmla="*/ 2847536 h 2883907"/>
                <a:gd name="connsiteX3" fmla="*/ 0 w 5704994"/>
                <a:gd name="connsiteY3" fmla="*/ 2883907 h 2883907"/>
                <a:gd name="connsiteX0" fmla="*/ 0 w 5704994"/>
                <a:gd name="connsiteY0" fmla="*/ 2883907 h 2883907"/>
                <a:gd name="connsiteX1" fmla="*/ 2892895 w 5704994"/>
                <a:gd name="connsiteY1" fmla="*/ 0 h 2883907"/>
                <a:gd name="connsiteX2" fmla="*/ 5704994 w 5704994"/>
                <a:gd name="connsiteY2" fmla="*/ 2847536 h 2883907"/>
                <a:gd name="connsiteX3" fmla="*/ 0 w 5704994"/>
                <a:gd name="connsiteY3" fmla="*/ 2883907 h 2883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04994" h="2883907">
                  <a:moveTo>
                    <a:pt x="0" y="2883907"/>
                  </a:moveTo>
                  <a:lnTo>
                    <a:pt x="2892895" y="0"/>
                  </a:lnTo>
                  <a:lnTo>
                    <a:pt x="5704994" y="2847536"/>
                  </a:lnTo>
                  <a:lnTo>
                    <a:pt x="0" y="288390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rgbClr val="E8EAEB">
                    <a:alpha val="51000"/>
                  </a:srgbClr>
                </a:gs>
                <a:gs pos="100000">
                  <a:schemeClr val="bg1">
                    <a:lumMod val="85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8434487" y="3936309"/>
              <a:ext cx="3070071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500" dirty="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所有人处于就绪状态</a:t>
              </a:r>
              <a:endParaRPr lang="en-US" altLang="zh-CN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  <a:p>
              <a:pPr algn="ctr"/>
              <a:r>
                <a:rPr lang="zh-CN" altLang="en-US" sz="2500" dirty="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匹配成功</a:t>
              </a:r>
              <a:endParaRPr lang="en-US" altLang="zh-CN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 rot="5400000">
            <a:off x="2217833" y="1720857"/>
            <a:ext cx="4046759" cy="4401676"/>
            <a:chOff x="1681841" y="2286000"/>
            <a:chExt cx="4046759" cy="4401676"/>
          </a:xfrm>
        </p:grpSpPr>
        <p:cxnSp>
          <p:nvCxnSpPr>
            <p:cNvPr id="30" name="直线连接符 29"/>
            <p:cNvCxnSpPr/>
            <p:nvPr/>
          </p:nvCxnSpPr>
          <p:spPr>
            <a:xfrm rot="16200000" flipH="1">
              <a:off x="1847283" y="2806359"/>
              <a:ext cx="4058777" cy="3703857"/>
            </a:xfrm>
            <a:prstGeom prst="line">
              <a:avLst/>
            </a:prstGeom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  <a:gs pos="57000">
                    <a:schemeClr val="accent1">
                      <a:lumMod val="45000"/>
                      <a:lumOff val="55000"/>
                    </a:schemeClr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泪珠形 30"/>
            <p:cNvSpPr/>
            <p:nvPr/>
          </p:nvSpPr>
          <p:spPr>
            <a:xfrm rot="5400000">
              <a:off x="1681841" y="2286000"/>
              <a:ext cx="359229" cy="359229"/>
            </a:xfrm>
            <a:prstGeom prst="teardrop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9000000" scaled="0"/>
            </a:gradFill>
            <a:ln w="254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890143" y="1446136"/>
            <a:ext cx="3171890" cy="5101865"/>
            <a:chOff x="890143" y="1446136"/>
            <a:chExt cx="3171890" cy="5101865"/>
          </a:xfrm>
        </p:grpSpPr>
        <p:sp>
          <p:nvSpPr>
            <p:cNvPr id="32" name="三角形 31"/>
            <p:cNvSpPr/>
            <p:nvPr/>
          </p:nvSpPr>
          <p:spPr>
            <a:xfrm rot="5400000">
              <a:off x="145697" y="2631666"/>
              <a:ext cx="5101865" cy="2730806"/>
            </a:xfrm>
            <a:custGeom>
              <a:avLst/>
              <a:gdLst>
                <a:gd name="connsiteX0" fmla="*/ 0 w 5996383"/>
                <a:gd name="connsiteY0" fmla="*/ 3088616 h 3088616"/>
                <a:gd name="connsiteX1" fmla="*/ 2998192 w 5996383"/>
                <a:gd name="connsiteY1" fmla="*/ 0 h 3088616"/>
                <a:gd name="connsiteX2" fmla="*/ 5996383 w 5996383"/>
                <a:gd name="connsiteY2" fmla="*/ 3088616 h 3088616"/>
                <a:gd name="connsiteX3" fmla="*/ 0 w 5996383"/>
                <a:gd name="connsiteY3" fmla="*/ 3088616 h 3088616"/>
                <a:gd name="connsiteX0" fmla="*/ 0 w 5857239"/>
                <a:gd name="connsiteY0" fmla="*/ 3088616 h 3188007"/>
                <a:gd name="connsiteX1" fmla="*/ 2998192 w 5857239"/>
                <a:gd name="connsiteY1" fmla="*/ 0 h 3188007"/>
                <a:gd name="connsiteX2" fmla="*/ 5857239 w 5857239"/>
                <a:gd name="connsiteY2" fmla="*/ 3188007 h 3188007"/>
                <a:gd name="connsiteX3" fmla="*/ 0 w 5857239"/>
                <a:gd name="connsiteY3" fmla="*/ 3088616 h 3188007"/>
                <a:gd name="connsiteX0" fmla="*/ 0 w 5857239"/>
                <a:gd name="connsiteY0" fmla="*/ 3128372 h 3227763"/>
                <a:gd name="connsiteX1" fmla="*/ 3057827 w 5857239"/>
                <a:gd name="connsiteY1" fmla="*/ 0 h 3227763"/>
                <a:gd name="connsiteX2" fmla="*/ 5857239 w 5857239"/>
                <a:gd name="connsiteY2" fmla="*/ 3227763 h 3227763"/>
                <a:gd name="connsiteX3" fmla="*/ 0 w 5857239"/>
                <a:gd name="connsiteY3" fmla="*/ 3128372 h 3227763"/>
                <a:gd name="connsiteX0" fmla="*/ 0 w 5519308"/>
                <a:gd name="connsiteY0" fmla="*/ 3128372 h 3128372"/>
                <a:gd name="connsiteX1" fmla="*/ 3057827 w 5519308"/>
                <a:gd name="connsiteY1" fmla="*/ 0 h 3128372"/>
                <a:gd name="connsiteX2" fmla="*/ 5519308 w 5519308"/>
                <a:gd name="connsiteY2" fmla="*/ 2730806 h 3128372"/>
                <a:gd name="connsiteX3" fmla="*/ 0 w 5519308"/>
                <a:gd name="connsiteY3" fmla="*/ 3128372 h 3128372"/>
                <a:gd name="connsiteX0" fmla="*/ 0 w 5101865"/>
                <a:gd name="connsiteY0" fmla="*/ 2611538 h 2730806"/>
                <a:gd name="connsiteX1" fmla="*/ 2640384 w 5101865"/>
                <a:gd name="connsiteY1" fmla="*/ 0 h 2730806"/>
                <a:gd name="connsiteX2" fmla="*/ 5101865 w 5101865"/>
                <a:gd name="connsiteY2" fmla="*/ 2730806 h 2730806"/>
                <a:gd name="connsiteX3" fmla="*/ 0 w 5101865"/>
                <a:gd name="connsiteY3" fmla="*/ 2611538 h 2730806"/>
                <a:gd name="connsiteX0" fmla="*/ 0 w 5101865"/>
                <a:gd name="connsiteY0" fmla="*/ 2611538 h 2730806"/>
                <a:gd name="connsiteX1" fmla="*/ 2620508 w 5101865"/>
                <a:gd name="connsiteY1" fmla="*/ 0 h 2730806"/>
                <a:gd name="connsiteX2" fmla="*/ 5101865 w 5101865"/>
                <a:gd name="connsiteY2" fmla="*/ 2730806 h 2730806"/>
                <a:gd name="connsiteX3" fmla="*/ 0 w 5101865"/>
                <a:gd name="connsiteY3" fmla="*/ 2611538 h 273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01865" h="2730806">
                  <a:moveTo>
                    <a:pt x="0" y="2611538"/>
                  </a:moveTo>
                  <a:lnTo>
                    <a:pt x="2620508" y="0"/>
                  </a:lnTo>
                  <a:lnTo>
                    <a:pt x="5101865" y="2730806"/>
                  </a:lnTo>
                  <a:lnTo>
                    <a:pt x="0" y="261153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rgbClr val="E8EAEB">
                    <a:alpha val="51000"/>
                  </a:srgbClr>
                </a:gs>
                <a:gs pos="100000">
                  <a:schemeClr val="bg1">
                    <a:lumMod val="85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890143" y="3566182"/>
              <a:ext cx="2428870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500" dirty="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可选运动项目、</a:t>
              </a:r>
              <a:endParaRPr lang="en-US" altLang="zh-CN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  <a:p>
              <a:pPr algn="ctr"/>
              <a:r>
                <a:rPr lang="zh-CN" altLang="en-US" sz="2500" dirty="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时间、地点</a:t>
              </a:r>
              <a:endParaRPr lang="en-US" altLang="zh-CN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pic>
        <p:nvPicPr>
          <p:cNvPr id="38" name="图片 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763804" y="177233"/>
            <a:ext cx="665951" cy="37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31501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6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59" b="35250"/>
          <a:stretch/>
        </p:blipFill>
        <p:spPr>
          <a:xfrm>
            <a:off x="0" y="0"/>
            <a:ext cx="12192000" cy="3933744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640"/>
          <a:stretch/>
        </p:blipFill>
        <p:spPr>
          <a:xfrm>
            <a:off x="0" y="-12864"/>
            <a:ext cx="12192000" cy="3933744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 flipV="1">
            <a:off x="3004088" y="5778076"/>
            <a:ext cx="6183824" cy="619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3004088" y="5778076"/>
            <a:ext cx="1125375" cy="6199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8062537" y="5778076"/>
            <a:ext cx="1125375" cy="6199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566775" y="4849290"/>
            <a:ext cx="540818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dirty="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功能介绍</a:t>
            </a:r>
            <a:r>
              <a:rPr kumimoji="1" lang="en-US" altLang="zh-CN" sz="5000" dirty="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·</a:t>
            </a:r>
            <a:r>
              <a:rPr kumimoji="1" lang="zh-CN" altLang="en-US" sz="50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约观赛</a:t>
            </a:r>
            <a:endParaRPr kumimoji="1" lang="zh-CN" altLang="en-US" sz="50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26673" y="692436"/>
            <a:ext cx="834828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charset="2"/>
              <a:buChar char="Ø"/>
            </a:pPr>
            <a:r>
              <a:rPr lang="zh-CN" altLang="en-US" sz="3000" dirty="0">
                <a:solidFill>
                  <a:srgbClr val="FFD846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线上观赛</a:t>
            </a:r>
            <a:endParaRPr lang="en-US" altLang="zh-CN" sz="3000" dirty="0">
              <a:solidFill>
                <a:srgbClr val="FFD846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r>
              <a:rPr lang="en-US" altLang="zh-CN" sz="3000" dirty="0" smtClean="0">
                <a:solidFill>
                  <a:srgbClr val="FFC000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   </a:t>
            </a:r>
            <a:r>
              <a:rPr lang="zh-CN" altLang="en-US" sz="2500" dirty="0" smtClean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约定</a:t>
            </a:r>
            <a:r>
              <a:rPr lang="zh-CN" altLang="en-US" sz="2500" dirty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时间一起线</a:t>
            </a:r>
            <a:r>
              <a:rPr lang="zh-CN" altLang="en-US" sz="2500" dirty="0" smtClean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上观赛</a:t>
            </a:r>
            <a:endParaRPr lang="en-US" altLang="zh-CN" sz="2500" dirty="0">
              <a:solidFill>
                <a:schemeClr val="bg1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510212" y="1989866"/>
            <a:ext cx="861975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r">
              <a:buFont typeface="Wingdings" charset="2"/>
              <a:buChar char="Ø"/>
            </a:pPr>
            <a:r>
              <a:rPr lang="zh-CN" altLang="en-US" sz="3000" dirty="0">
                <a:solidFill>
                  <a:srgbClr val="FFD846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线下观赛</a:t>
            </a:r>
            <a:endParaRPr lang="en-US" altLang="zh-CN" sz="3000" dirty="0">
              <a:solidFill>
                <a:srgbClr val="FFD846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algn="r"/>
            <a:r>
              <a:rPr lang="en-US" altLang="zh-CN" dirty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   </a:t>
            </a:r>
            <a:r>
              <a:rPr lang="en-US" altLang="zh-CN" sz="2500" dirty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app</a:t>
            </a:r>
            <a:r>
              <a:rPr lang="zh-CN" altLang="en-US" sz="2500" dirty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更新周边线下比赛信息，供用户选择参加</a:t>
            </a:r>
            <a:endParaRPr lang="en-US" altLang="zh-CN" sz="2500" dirty="0">
              <a:solidFill>
                <a:schemeClr val="bg1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algn="r"/>
            <a:r>
              <a:rPr lang="zh-CN" altLang="en-US" sz="2500" smtClean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如：</a:t>
            </a:r>
            <a:r>
              <a:rPr lang="en-US" altLang="zh-CN" sz="2500" smtClean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NBA</a:t>
            </a:r>
            <a:r>
              <a:rPr lang="zh-CN" altLang="en-US" sz="2500" dirty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明星广州行</a:t>
            </a:r>
            <a:endParaRPr lang="en-US" altLang="zh-CN" sz="2500" dirty="0">
              <a:solidFill>
                <a:schemeClr val="bg1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3804" y="6236469"/>
            <a:ext cx="665951" cy="37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16986"/>
      </p:ext>
    </p:extLst>
  </p:cSld>
  <p:clrMapOvr>
    <a:masterClrMapping/>
  </p:clrMapOvr>
  <p:transition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7.40741E-7 L 0.41562 -7.40741E-7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768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7.40741E-7 L -0.41484 -7.40741E-7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0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6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 4"/>
          <p:cNvGrpSpPr/>
          <p:nvPr/>
        </p:nvGrpSpPr>
        <p:grpSpPr>
          <a:xfrm flipV="1">
            <a:off x="0" y="0"/>
            <a:ext cx="501502" cy="693641"/>
            <a:chOff x="821412" y="4708544"/>
            <a:chExt cx="472697" cy="653800"/>
          </a:xfrm>
        </p:grpSpPr>
        <p:sp>
          <p:nvSpPr>
            <p:cNvPr id="6" name="三角形 5"/>
            <p:cNvSpPr/>
            <p:nvPr/>
          </p:nvSpPr>
          <p:spPr>
            <a:xfrm>
              <a:off x="821412" y="4708544"/>
              <a:ext cx="314793" cy="6538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三角形 6"/>
            <p:cNvSpPr/>
            <p:nvPr/>
          </p:nvSpPr>
          <p:spPr>
            <a:xfrm>
              <a:off x="1046265" y="4847590"/>
              <a:ext cx="247844" cy="514753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8" name="组 7"/>
          <p:cNvGrpSpPr/>
          <p:nvPr/>
        </p:nvGrpSpPr>
        <p:grpSpPr>
          <a:xfrm>
            <a:off x="3004088" y="1622427"/>
            <a:ext cx="6183824" cy="61993"/>
            <a:chOff x="3004088" y="1428380"/>
            <a:chExt cx="6183824" cy="61993"/>
          </a:xfrm>
        </p:grpSpPr>
        <p:grpSp>
          <p:nvGrpSpPr>
            <p:cNvPr id="9" name="组 8"/>
            <p:cNvGrpSpPr/>
            <p:nvPr/>
          </p:nvGrpSpPr>
          <p:grpSpPr>
            <a:xfrm>
              <a:off x="3004088" y="1428380"/>
              <a:ext cx="6183824" cy="61993"/>
              <a:chOff x="821412" y="1969448"/>
              <a:chExt cx="6183824" cy="61993"/>
            </a:xfrm>
          </p:grpSpPr>
          <p:sp>
            <p:nvSpPr>
              <p:cNvPr id="11" name="矩形 10"/>
              <p:cNvSpPr/>
              <p:nvPr/>
            </p:nvSpPr>
            <p:spPr>
              <a:xfrm flipV="1">
                <a:off x="821412" y="1969448"/>
                <a:ext cx="6183824" cy="6199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821412" y="1969448"/>
                <a:ext cx="1125375" cy="61993"/>
              </a:xfrm>
              <a:prstGeom prst="rect">
                <a:avLst/>
              </a:prstGeom>
              <a:solidFill>
                <a:srgbClr val="5253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0" name="矩形 9"/>
            <p:cNvSpPr/>
            <p:nvPr/>
          </p:nvSpPr>
          <p:spPr>
            <a:xfrm>
              <a:off x="8062537" y="1428380"/>
              <a:ext cx="1125375" cy="61993"/>
            </a:xfrm>
            <a:prstGeom prst="rect">
              <a:avLst/>
            </a:prstGeom>
            <a:solidFill>
              <a:srgbClr val="525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080288" y="693641"/>
            <a:ext cx="640511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dirty="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功能介绍</a:t>
            </a:r>
            <a:r>
              <a:rPr kumimoji="1" lang="en-US" altLang="zh-CN" sz="5000" dirty="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·</a:t>
            </a:r>
            <a:r>
              <a:rPr kumimoji="1" lang="zh-CN" altLang="en-US" sz="50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场地查询</a:t>
            </a:r>
            <a:endParaRPr kumimoji="1" lang="zh-CN" altLang="en-US" sz="50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66874" y="2482651"/>
            <a:ext cx="512555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charset="2"/>
              <a:buChar char="Ø"/>
            </a:pPr>
            <a:r>
              <a:rPr lang="zh-CN" altLang="en-US" sz="3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公共场地：</a:t>
            </a:r>
            <a:endParaRPr lang="en-US" altLang="zh-CN" sz="30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r>
              <a:rPr lang="zh-CN" altLang="en-US" sz="2500" dirty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 </a:t>
            </a:r>
            <a:r>
              <a:rPr lang="zh-CN" altLang="en-US" sz="25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   积分</a:t>
            </a:r>
            <a:r>
              <a:rPr lang="zh-CN" altLang="en-US" sz="2500" dirty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鼓励</a:t>
            </a:r>
            <a:r>
              <a:rPr lang="zh-CN" altLang="en-US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目标场地在场用户提供实时信息</a:t>
            </a:r>
            <a:endParaRPr lang="en-US" altLang="zh-CN" sz="25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66874" y="3944589"/>
            <a:ext cx="3837610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charset="2"/>
              <a:buChar char="Ø"/>
            </a:pPr>
            <a:r>
              <a:rPr lang="zh-CN" altLang="en-US" sz="3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付费场地</a:t>
            </a:r>
            <a:r>
              <a:rPr lang="zh-CN" altLang="en-US" sz="3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：</a:t>
            </a:r>
            <a:endParaRPr lang="en-US" altLang="zh-CN" sz="30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    商家</a:t>
            </a:r>
            <a:r>
              <a:rPr lang="zh-CN" altLang="en-US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主动更新</a:t>
            </a:r>
            <a:endParaRPr lang="en-US" altLang="zh-CN" sz="25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058699" y="5406528"/>
            <a:ext cx="810859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根据过去相同场地对应时段的空场情况，分析具体时间可能的空场情况，为用户提供建议</a:t>
            </a:r>
            <a:endParaRPr lang="en-US" altLang="zh-CN" sz="25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55033" y="1928653"/>
            <a:ext cx="2619628" cy="553998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250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defRPr>
            </a:lvl1pPr>
          </a:lstStyle>
          <a:p>
            <a:r>
              <a:rPr lang="zh-CN" altLang="en-US" sz="3000" dirty="0">
                <a:solidFill>
                  <a:srgbClr val="FF9D02"/>
                </a:solidFill>
              </a:rPr>
              <a:t>一、 实时情况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066874" y="4852530"/>
            <a:ext cx="2619628" cy="553998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250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defRPr>
            </a:lvl1pPr>
          </a:lstStyle>
          <a:p>
            <a:r>
              <a:rPr lang="zh-CN" altLang="en-US" sz="3000" dirty="0" smtClean="0">
                <a:solidFill>
                  <a:srgbClr val="FF9D02"/>
                </a:solidFill>
              </a:rPr>
              <a:t>二、 趋势分析</a:t>
            </a:r>
            <a:endParaRPr lang="zh-CN" altLang="en-US" sz="3000" dirty="0">
              <a:solidFill>
                <a:srgbClr val="FF9D02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040506" y="2883446"/>
            <a:ext cx="3390672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后台审核与统计</a:t>
            </a:r>
            <a:endParaRPr lang="en-US" altLang="zh-CN" sz="25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呈现场地目前空场情况</a:t>
            </a:r>
            <a:endParaRPr lang="en-US" altLang="zh-CN" sz="25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pic>
        <p:nvPicPr>
          <p:cNvPr id="49" name="图片 4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374" y="4231341"/>
            <a:ext cx="2498228" cy="2498228"/>
          </a:xfrm>
          <a:prstGeom prst="rect">
            <a:avLst/>
          </a:prstGeom>
        </p:spPr>
      </p:pic>
      <p:grpSp>
        <p:nvGrpSpPr>
          <p:cNvPr id="93" name="组合 316"/>
          <p:cNvGrpSpPr/>
          <p:nvPr/>
        </p:nvGrpSpPr>
        <p:grpSpPr>
          <a:xfrm>
            <a:off x="6703883" y="2002719"/>
            <a:ext cx="526111" cy="1761454"/>
            <a:chOff x="10699750" y="561975"/>
            <a:chExt cx="862013" cy="2886075"/>
          </a:xfrm>
        </p:grpSpPr>
        <p:sp>
          <p:nvSpPr>
            <p:cNvPr id="94" name="AutoShape 119"/>
            <p:cNvSpPr>
              <a:spLocks noChangeAspect="1" noChangeArrowheads="1" noTextEdit="1"/>
            </p:cNvSpPr>
            <p:nvPr/>
          </p:nvSpPr>
          <p:spPr bwMode="auto">
            <a:xfrm>
              <a:off x="10699750" y="568325"/>
              <a:ext cx="858838" cy="287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121"/>
            <p:cNvSpPr>
              <a:spLocks/>
            </p:cNvSpPr>
            <p:nvPr/>
          </p:nvSpPr>
          <p:spPr bwMode="auto">
            <a:xfrm>
              <a:off x="10775950" y="1939925"/>
              <a:ext cx="123825" cy="620713"/>
            </a:xfrm>
            <a:custGeom>
              <a:avLst/>
              <a:gdLst>
                <a:gd name="T0" fmla="*/ 0 w 38"/>
                <a:gd name="T1" fmla="*/ 5 h 190"/>
                <a:gd name="T2" fmla="*/ 0 w 38"/>
                <a:gd name="T3" fmla="*/ 172 h 190"/>
                <a:gd name="T4" fmla="*/ 20 w 38"/>
                <a:gd name="T5" fmla="*/ 190 h 190"/>
                <a:gd name="T6" fmla="*/ 33 w 38"/>
                <a:gd name="T7" fmla="*/ 177 h 190"/>
                <a:gd name="T8" fmla="*/ 38 w 38"/>
                <a:gd name="T9" fmla="*/ 0 h 190"/>
                <a:gd name="T10" fmla="*/ 0 w 38"/>
                <a:gd name="T11" fmla="*/ 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90">
                  <a:moveTo>
                    <a:pt x="0" y="5"/>
                  </a:moveTo>
                  <a:cubicBezTo>
                    <a:pt x="0" y="172"/>
                    <a:pt x="0" y="172"/>
                    <a:pt x="0" y="172"/>
                  </a:cubicBezTo>
                  <a:cubicBezTo>
                    <a:pt x="0" y="172"/>
                    <a:pt x="0" y="190"/>
                    <a:pt x="20" y="190"/>
                  </a:cubicBezTo>
                  <a:cubicBezTo>
                    <a:pt x="34" y="190"/>
                    <a:pt x="33" y="177"/>
                    <a:pt x="33" y="177"/>
                  </a:cubicBezTo>
                  <a:cubicBezTo>
                    <a:pt x="38" y="0"/>
                    <a:pt x="38" y="0"/>
                    <a:pt x="38" y="0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FED8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122"/>
            <p:cNvSpPr>
              <a:spLocks/>
            </p:cNvSpPr>
            <p:nvPr/>
          </p:nvSpPr>
          <p:spPr bwMode="auto">
            <a:xfrm>
              <a:off x="11377613" y="1939925"/>
              <a:ext cx="122238" cy="620713"/>
            </a:xfrm>
            <a:custGeom>
              <a:avLst/>
              <a:gdLst>
                <a:gd name="T0" fmla="*/ 37 w 37"/>
                <a:gd name="T1" fmla="*/ 5 h 190"/>
                <a:gd name="T2" fmla="*/ 37 w 37"/>
                <a:gd name="T3" fmla="*/ 172 h 190"/>
                <a:gd name="T4" fmla="*/ 18 w 37"/>
                <a:gd name="T5" fmla="*/ 190 h 190"/>
                <a:gd name="T6" fmla="*/ 5 w 37"/>
                <a:gd name="T7" fmla="*/ 177 h 190"/>
                <a:gd name="T8" fmla="*/ 0 w 37"/>
                <a:gd name="T9" fmla="*/ 0 h 190"/>
                <a:gd name="T10" fmla="*/ 37 w 37"/>
                <a:gd name="T11" fmla="*/ 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90">
                  <a:moveTo>
                    <a:pt x="37" y="5"/>
                  </a:moveTo>
                  <a:cubicBezTo>
                    <a:pt x="37" y="172"/>
                    <a:pt x="37" y="172"/>
                    <a:pt x="37" y="172"/>
                  </a:cubicBezTo>
                  <a:cubicBezTo>
                    <a:pt x="37" y="172"/>
                    <a:pt x="37" y="190"/>
                    <a:pt x="18" y="190"/>
                  </a:cubicBezTo>
                  <a:cubicBezTo>
                    <a:pt x="4" y="190"/>
                    <a:pt x="5" y="177"/>
                    <a:pt x="5" y="177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7" y="5"/>
                  </a:lnTo>
                  <a:close/>
                </a:path>
              </a:pathLst>
            </a:custGeom>
            <a:solidFill>
              <a:srgbClr val="FED8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23"/>
            <p:cNvSpPr>
              <a:spLocks/>
            </p:cNvSpPr>
            <p:nvPr/>
          </p:nvSpPr>
          <p:spPr bwMode="auto">
            <a:xfrm>
              <a:off x="11242675" y="3386138"/>
              <a:ext cx="276225" cy="58738"/>
            </a:xfrm>
            <a:custGeom>
              <a:avLst/>
              <a:gdLst>
                <a:gd name="T0" fmla="*/ 76 w 84"/>
                <a:gd name="T1" fmla="*/ 0 h 18"/>
                <a:gd name="T2" fmla="*/ 82 w 84"/>
                <a:gd name="T3" fmla="*/ 7 h 18"/>
                <a:gd name="T4" fmla="*/ 80 w 84"/>
                <a:gd name="T5" fmla="*/ 18 h 18"/>
                <a:gd name="T6" fmla="*/ 2 w 84"/>
                <a:gd name="T7" fmla="*/ 16 h 18"/>
                <a:gd name="T8" fmla="*/ 1 w 84"/>
                <a:gd name="T9" fmla="*/ 4 h 18"/>
                <a:gd name="T10" fmla="*/ 8 w 84"/>
                <a:gd name="T11" fmla="*/ 0 h 18"/>
                <a:gd name="T12" fmla="*/ 76 w 84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18">
                  <a:moveTo>
                    <a:pt x="76" y="0"/>
                  </a:moveTo>
                  <a:cubicBezTo>
                    <a:pt x="82" y="7"/>
                    <a:pt x="82" y="7"/>
                    <a:pt x="82" y="7"/>
                  </a:cubicBezTo>
                  <a:cubicBezTo>
                    <a:pt x="82" y="7"/>
                    <a:pt x="84" y="18"/>
                    <a:pt x="80" y="18"/>
                  </a:cubicBezTo>
                  <a:cubicBezTo>
                    <a:pt x="80" y="18"/>
                    <a:pt x="6" y="17"/>
                    <a:pt x="2" y="16"/>
                  </a:cubicBezTo>
                  <a:cubicBezTo>
                    <a:pt x="0" y="15"/>
                    <a:pt x="1" y="4"/>
                    <a:pt x="1" y="4"/>
                  </a:cubicBezTo>
                  <a:cubicBezTo>
                    <a:pt x="8" y="0"/>
                    <a:pt x="8" y="0"/>
                    <a:pt x="8" y="0"/>
                  </a:cubicBezTo>
                  <a:lnTo>
                    <a:pt x="76" y="0"/>
                  </a:lnTo>
                  <a:close/>
                </a:path>
              </a:pathLst>
            </a:custGeom>
            <a:solidFill>
              <a:srgbClr val="4432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24"/>
            <p:cNvSpPr>
              <a:spLocks/>
            </p:cNvSpPr>
            <p:nvPr/>
          </p:nvSpPr>
          <p:spPr bwMode="auto">
            <a:xfrm>
              <a:off x="11226800" y="2762250"/>
              <a:ext cx="304800" cy="646113"/>
            </a:xfrm>
            <a:custGeom>
              <a:avLst/>
              <a:gdLst>
                <a:gd name="T0" fmla="*/ 29 w 93"/>
                <a:gd name="T1" fmla="*/ 2 h 198"/>
                <a:gd name="T2" fmla="*/ 28 w 93"/>
                <a:gd name="T3" fmla="*/ 164 h 198"/>
                <a:gd name="T4" fmla="*/ 84 w 93"/>
                <a:gd name="T5" fmla="*/ 172 h 198"/>
                <a:gd name="T6" fmla="*/ 87 w 93"/>
                <a:gd name="T7" fmla="*/ 198 h 198"/>
                <a:gd name="T8" fmla="*/ 6 w 93"/>
                <a:gd name="T9" fmla="*/ 195 h 198"/>
                <a:gd name="T10" fmla="*/ 0 w 93"/>
                <a:gd name="T11" fmla="*/ 0 h 198"/>
                <a:gd name="T12" fmla="*/ 29 w 93"/>
                <a:gd name="T13" fmla="*/ 2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98">
                  <a:moveTo>
                    <a:pt x="29" y="2"/>
                  </a:move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76" y="156"/>
                    <a:pt x="84" y="172"/>
                  </a:cubicBezTo>
                  <a:cubicBezTo>
                    <a:pt x="93" y="189"/>
                    <a:pt x="87" y="198"/>
                    <a:pt x="87" y="198"/>
                  </a:cubicBezTo>
                  <a:cubicBezTo>
                    <a:pt x="6" y="195"/>
                    <a:pt x="6" y="195"/>
                    <a:pt x="6" y="195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9" y="2"/>
                  </a:lnTo>
                  <a:close/>
                </a:path>
              </a:pathLst>
            </a:custGeom>
            <a:solidFill>
              <a:srgbClr val="FED8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125"/>
            <p:cNvSpPr>
              <a:spLocks/>
            </p:cNvSpPr>
            <p:nvPr/>
          </p:nvSpPr>
          <p:spPr bwMode="auto">
            <a:xfrm>
              <a:off x="11358563" y="3290888"/>
              <a:ext cx="114300" cy="114300"/>
            </a:xfrm>
            <a:custGeom>
              <a:avLst/>
              <a:gdLst>
                <a:gd name="T0" fmla="*/ 35 w 35"/>
                <a:gd name="T1" fmla="*/ 3 h 35"/>
                <a:gd name="T2" fmla="*/ 8 w 35"/>
                <a:gd name="T3" fmla="*/ 35 h 35"/>
                <a:gd name="T4" fmla="*/ 0 w 35"/>
                <a:gd name="T5" fmla="*/ 35 h 35"/>
                <a:gd name="T6" fmla="*/ 8 w 35"/>
                <a:gd name="T7" fmla="*/ 16 h 35"/>
                <a:gd name="T8" fmla="*/ 27 w 35"/>
                <a:gd name="T9" fmla="*/ 1 h 35"/>
                <a:gd name="T10" fmla="*/ 35 w 35"/>
                <a:gd name="T11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5">
                  <a:moveTo>
                    <a:pt x="35" y="3"/>
                  </a:moveTo>
                  <a:cubicBezTo>
                    <a:pt x="35" y="3"/>
                    <a:pt x="16" y="7"/>
                    <a:pt x="8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2" y="25"/>
                    <a:pt x="8" y="16"/>
                  </a:cubicBezTo>
                  <a:cubicBezTo>
                    <a:pt x="15" y="8"/>
                    <a:pt x="25" y="0"/>
                    <a:pt x="27" y="1"/>
                  </a:cubicBezTo>
                  <a:cubicBezTo>
                    <a:pt x="31" y="1"/>
                    <a:pt x="35" y="3"/>
                    <a:pt x="35" y="3"/>
                  </a:cubicBezTo>
                  <a:close/>
                </a:path>
              </a:pathLst>
            </a:custGeom>
            <a:solidFill>
              <a:srgbClr val="4432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26"/>
            <p:cNvSpPr>
              <a:spLocks/>
            </p:cNvSpPr>
            <p:nvPr/>
          </p:nvSpPr>
          <p:spPr bwMode="auto">
            <a:xfrm>
              <a:off x="10775950" y="3379788"/>
              <a:ext cx="279400" cy="65088"/>
            </a:xfrm>
            <a:custGeom>
              <a:avLst/>
              <a:gdLst>
                <a:gd name="T0" fmla="*/ 9 w 85"/>
                <a:gd name="T1" fmla="*/ 2 h 20"/>
                <a:gd name="T2" fmla="*/ 2 w 85"/>
                <a:gd name="T3" fmla="*/ 9 h 20"/>
                <a:gd name="T4" fmla="*/ 4 w 85"/>
                <a:gd name="T5" fmla="*/ 20 h 20"/>
                <a:gd name="T6" fmla="*/ 82 w 85"/>
                <a:gd name="T7" fmla="*/ 16 h 20"/>
                <a:gd name="T8" fmla="*/ 84 w 85"/>
                <a:gd name="T9" fmla="*/ 5 h 20"/>
                <a:gd name="T10" fmla="*/ 77 w 85"/>
                <a:gd name="T11" fmla="*/ 0 h 20"/>
                <a:gd name="T12" fmla="*/ 9 w 85"/>
                <a:gd name="T13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20">
                  <a:moveTo>
                    <a:pt x="9" y="2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0" y="19"/>
                    <a:pt x="4" y="20"/>
                  </a:cubicBezTo>
                  <a:cubicBezTo>
                    <a:pt x="5" y="20"/>
                    <a:pt x="78" y="18"/>
                    <a:pt x="82" y="16"/>
                  </a:cubicBezTo>
                  <a:cubicBezTo>
                    <a:pt x="85" y="15"/>
                    <a:pt x="84" y="5"/>
                    <a:pt x="84" y="5"/>
                  </a:cubicBezTo>
                  <a:cubicBezTo>
                    <a:pt x="77" y="0"/>
                    <a:pt x="77" y="0"/>
                    <a:pt x="77" y="0"/>
                  </a:cubicBezTo>
                  <a:lnTo>
                    <a:pt x="9" y="2"/>
                  </a:lnTo>
                  <a:close/>
                </a:path>
              </a:pathLst>
            </a:custGeom>
            <a:solidFill>
              <a:srgbClr val="4432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27"/>
            <p:cNvSpPr>
              <a:spLocks/>
            </p:cNvSpPr>
            <p:nvPr/>
          </p:nvSpPr>
          <p:spPr bwMode="auto">
            <a:xfrm>
              <a:off x="10761663" y="2755900"/>
              <a:ext cx="303213" cy="652463"/>
            </a:xfrm>
            <a:custGeom>
              <a:avLst/>
              <a:gdLst>
                <a:gd name="T0" fmla="*/ 62 w 92"/>
                <a:gd name="T1" fmla="*/ 3 h 200"/>
                <a:gd name="T2" fmla="*/ 65 w 92"/>
                <a:gd name="T3" fmla="*/ 165 h 200"/>
                <a:gd name="T4" fmla="*/ 9 w 92"/>
                <a:gd name="T5" fmla="*/ 174 h 200"/>
                <a:gd name="T6" fmla="*/ 6 w 92"/>
                <a:gd name="T7" fmla="*/ 200 h 200"/>
                <a:gd name="T8" fmla="*/ 88 w 92"/>
                <a:gd name="T9" fmla="*/ 196 h 200"/>
                <a:gd name="T10" fmla="*/ 92 w 92"/>
                <a:gd name="T11" fmla="*/ 0 h 200"/>
                <a:gd name="T12" fmla="*/ 62 w 92"/>
                <a:gd name="T13" fmla="*/ 3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200">
                  <a:moveTo>
                    <a:pt x="62" y="3"/>
                  </a:moveTo>
                  <a:cubicBezTo>
                    <a:pt x="65" y="165"/>
                    <a:pt x="65" y="165"/>
                    <a:pt x="65" y="165"/>
                  </a:cubicBezTo>
                  <a:cubicBezTo>
                    <a:pt x="65" y="165"/>
                    <a:pt x="17" y="157"/>
                    <a:pt x="9" y="174"/>
                  </a:cubicBezTo>
                  <a:cubicBezTo>
                    <a:pt x="0" y="190"/>
                    <a:pt x="6" y="200"/>
                    <a:pt x="6" y="200"/>
                  </a:cubicBezTo>
                  <a:cubicBezTo>
                    <a:pt x="88" y="196"/>
                    <a:pt x="88" y="196"/>
                    <a:pt x="88" y="196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62" y="3"/>
                  </a:lnTo>
                  <a:close/>
                </a:path>
              </a:pathLst>
            </a:custGeom>
            <a:solidFill>
              <a:srgbClr val="FED8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28"/>
            <p:cNvSpPr>
              <a:spLocks/>
            </p:cNvSpPr>
            <p:nvPr/>
          </p:nvSpPr>
          <p:spPr bwMode="auto">
            <a:xfrm>
              <a:off x="10821988" y="3290888"/>
              <a:ext cx="117475" cy="111125"/>
            </a:xfrm>
            <a:custGeom>
              <a:avLst/>
              <a:gdLst>
                <a:gd name="T0" fmla="*/ 0 w 36"/>
                <a:gd name="T1" fmla="*/ 2 h 34"/>
                <a:gd name="T2" fmla="*/ 27 w 36"/>
                <a:gd name="T3" fmla="*/ 34 h 34"/>
                <a:gd name="T4" fmla="*/ 36 w 36"/>
                <a:gd name="T5" fmla="*/ 34 h 34"/>
                <a:gd name="T6" fmla="*/ 27 w 36"/>
                <a:gd name="T7" fmla="*/ 15 h 34"/>
                <a:gd name="T8" fmla="*/ 8 w 36"/>
                <a:gd name="T9" fmla="*/ 0 h 34"/>
                <a:gd name="T10" fmla="*/ 0 w 36"/>
                <a:gd name="T11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34">
                  <a:moveTo>
                    <a:pt x="0" y="2"/>
                  </a:moveTo>
                  <a:cubicBezTo>
                    <a:pt x="0" y="2"/>
                    <a:pt x="19" y="6"/>
                    <a:pt x="27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4" y="24"/>
                    <a:pt x="27" y="15"/>
                  </a:cubicBezTo>
                  <a:cubicBezTo>
                    <a:pt x="21" y="7"/>
                    <a:pt x="10" y="0"/>
                    <a:pt x="8" y="0"/>
                  </a:cubicBezTo>
                  <a:cubicBezTo>
                    <a:pt x="4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4432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29"/>
            <p:cNvSpPr>
              <a:spLocks/>
            </p:cNvSpPr>
            <p:nvPr/>
          </p:nvSpPr>
          <p:spPr bwMode="auto">
            <a:xfrm>
              <a:off x="10847388" y="2338388"/>
              <a:ext cx="588963" cy="612775"/>
            </a:xfrm>
            <a:custGeom>
              <a:avLst/>
              <a:gdLst>
                <a:gd name="T0" fmla="*/ 2 w 371"/>
                <a:gd name="T1" fmla="*/ 8 h 386"/>
                <a:gd name="T2" fmla="*/ 0 w 371"/>
                <a:gd name="T3" fmla="*/ 18 h 386"/>
                <a:gd name="T4" fmla="*/ 11 w 371"/>
                <a:gd name="T5" fmla="*/ 386 h 386"/>
                <a:gd name="T6" fmla="*/ 158 w 371"/>
                <a:gd name="T7" fmla="*/ 386 h 386"/>
                <a:gd name="T8" fmla="*/ 162 w 371"/>
                <a:gd name="T9" fmla="*/ 168 h 386"/>
                <a:gd name="T10" fmla="*/ 216 w 371"/>
                <a:gd name="T11" fmla="*/ 168 h 386"/>
                <a:gd name="T12" fmla="*/ 224 w 371"/>
                <a:gd name="T13" fmla="*/ 386 h 386"/>
                <a:gd name="T14" fmla="*/ 371 w 371"/>
                <a:gd name="T15" fmla="*/ 386 h 386"/>
                <a:gd name="T16" fmla="*/ 371 w 371"/>
                <a:gd name="T17" fmla="*/ 18 h 386"/>
                <a:gd name="T18" fmla="*/ 363 w 371"/>
                <a:gd name="T19" fmla="*/ 0 h 386"/>
                <a:gd name="T20" fmla="*/ 2 w 371"/>
                <a:gd name="T21" fmla="*/ 8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1" h="386">
                  <a:moveTo>
                    <a:pt x="2" y="8"/>
                  </a:moveTo>
                  <a:lnTo>
                    <a:pt x="0" y="18"/>
                  </a:lnTo>
                  <a:lnTo>
                    <a:pt x="11" y="386"/>
                  </a:lnTo>
                  <a:lnTo>
                    <a:pt x="158" y="386"/>
                  </a:lnTo>
                  <a:lnTo>
                    <a:pt x="162" y="168"/>
                  </a:lnTo>
                  <a:lnTo>
                    <a:pt x="216" y="168"/>
                  </a:lnTo>
                  <a:lnTo>
                    <a:pt x="224" y="386"/>
                  </a:lnTo>
                  <a:lnTo>
                    <a:pt x="371" y="386"/>
                  </a:lnTo>
                  <a:lnTo>
                    <a:pt x="371" y="18"/>
                  </a:lnTo>
                  <a:lnTo>
                    <a:pt x="363" y="0"/>
                  </a:lnTo>
                  <a:lnTo>
                    <a:pt x="2" y="8"/>
                  </a:lnTo>
                  <a:close/>
                </a:path>
              </a:pathLst>
            </a:custGeom>
            <a:solidFill>
              <a:srgbClr val="4432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30"/>
            <p:cNvSpPr>
              <a:spLocks/>
            </p:cNvSpPr>
            <p:nvPr/>
          </p:nvSpPr>
          <p:spPr bwMode="auto">
            <a:xfrm>
              <a:off x="10699750" y="1795463"/>
              <a:ext cx="184150" cy="320675"/>
            </a:xfrm>
            <a:custGeom>
              <a:avLst/>
              <a:gdLst>
                <a:gd name="T0" fmla="*/ 102 w 116"/>
                <a:gd name="T1" fmla="*/ 0 h 202"/>
                <a:gd name="T2" fmla="*/ 0 w 116"/>
                <a:gd name="T3" fmla="*/ 159 h 202"/>
                <a:gd name="T4" fmla="*/ 116 w 116"/>
                <a:gd name="T5" fmla="*/ 202 h 202"/>
                <a:gd name="T6" fmla="*/ 102 w 116"/>
                <a:gd name="T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202">
                  <a:moveTo>
                    <a:pt x="102" y="0"/>
                  </a:moveTo>
                  <a:lnTo>
                    <a:pt x="0" y="159"/>
                  </a:lnTo>
                  <a:lnTo>
                    <a:pt x="116" y="202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C9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31"/>
            <p:cNvSpPr>
              <a:spLocks/>
            </p:cNvSpPr>
            <p:nvPr/>
          </p:nvSpPr>
          <p:spPr bwMode="auto">
            <a:xfrm>
              <a:off x="11383963" y="1776413"/>
              <a:ext cx="177800" cy="323850"/>
            </a:xfrm>
            <a:custGeom>
              <a:avLst/>
              <a:gdLst>
                <a:gd name="T0" fmla="*/ 0 w 112"/>
                <a:gd name="T1" fmla="*/ 0 h 204"/>
                <a:gd name="T2" fmla="*/ 112 w 112"/>
                <a:gd name="T3" fmla="*/ 165 h 204"/>
                <a:gd name="T4" fmla="*/ 0 w 112"/>
                <a:gd name="T5" fmla="*/ 204 h 204"/>
                <a:gd name="T6" fmla="*/ 0 w 112"/>
                <a:gd name="T7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2" h="204">
                  <a:moveTo>
                    <a:pt x="0" y="0"/>
                  </a:moveTo>
                  <a:lnTo>
                    <a:pt x="112" y="165"/>
                  </a:lnTo>
                  <a:lnTo>
                    <a:pt x="0" y="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9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32"/>
            <p:cNvSpPr>
              <a:spLocks/>
            </p:cNvSpPr>
            <p:nvPr/>
          </p:nvSpPr>
          <p:spPr bwMode="auto">
            <a:xfrm>
              <a:off x="10837863" y="1704975"/>
              <a:ext cx="598488" cy="661988"/>
            </a:xfrm>
            <a:custGeom>
              <a:avLst/>
              <a:gdLst>
                <a:gd name="T0" fmla="*/ 3 w 182"/>
                <a:gd name="T1" fmla="*/ 203 h 203"/>
                <a:gd name="T2" fmla="*/ 182 w 182"/>
                <a:gd name="T3" fmla="*/ 203 h 203"/>
                <a:gd name="T4" fmla="*/ 176 w 182"/>
                <a:gd name="T5" fmla="*/ 44 h 203"/>
                <a:gd name="T6" fmla="*/ 120 w 182"/>
                <a:gd name="T7" fmla="*/ 3 h 203"/>
                <a:gd name="T8" fmla="*/ 85 w 182"/>
                <a:gd name="T9" fmla="*/ 1 h 203"/>
                <a:gd name="T10" fmla="*/ 50 w 182"/>
                <a:gd name="T11" fmla="*/ 4 h 203"/>
                <a:gd name="T12" fmla="*/ 1 w 182"/>
                <a:gd name="T13" fmla="*/ 45 h 203"/>
                <a:gd name="T14" fmla="*/ 3 w 182"/>
                <a:gd name="T1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2" h="203">
                  <a:moveTo>
                    <a:pt x="3" y="203"/>
                  </a:moveTo>
                  <a:cubicBezTo>
                    <a:pt x="182" y="203"/>
                    <a:pt x="182" y="203"/>
                    <a:pt x="182" y="203"/>
                  </a:cubicBezTo>
                  <a:cubicBezTo>
                    <a:pt x="182" y="203"/>
                    <a:pt x="177" y="66"/>
                    <a:pt x="176" y="44"/>
                  </a:cubicBezTo>
                  <a:cubicBezTo>
                    <a:pt x="174" y="26"/>
                    <a:pt x="161" y="9"/>
                    <a:pt x="120" y="3"/>
                  </a:cubicBezTo>
                  <a:cubicBezTo>
                    <a:pt x="110" y="1"/>
                    <a:pt x="98" y="0"/>
                    <a:pt x="85" y="1"/>
                  </a:cubicBezTo>
                  <a:cubicBezTo>
                    <a:pt x="72" y="1"/>
                    <a:pt x="60" y="2"/>
                    <a:pt x="50" y="4"/>
                  </a:cubicBezTo>
                  <a:cubicBezTo>
                    <a:pt x="10" y="11"/>
                    <a:pt x="0" y="29"/>
                    <a:pt x="1" y="45"/>
                  </a:cubicBezTo>
                  <a:cubicBezTo>
                    <a:pt x="1" y="65"/>
                    <a:pt x="3" y="203"/>
                    <a:pt x="3" y="203"/>
                  </a:cubicBezTo>
                  <a:close/>
                </a:path>
              </a:pathLst>
            </a:custGeom>
            <a:solidFill>
              <a:srgbClr val="E54D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33"/>
            <p:cNvSpPr>
              <a:spLocks/>
            </p:cNvSpPr>
            <p:nvPr/>
          </p:nvSpPr>
          <p:spPr bwMode="auto">
            <a:xfrm>
              <a:off x="11006138" y="1704975"/>
              <a:ext cx="223838" cy="123825"/>
            </a:xfrm>
            <a:custGeom>
              <a:avLst/>
              <a:gdLst>
                <a:gd name="T0" fmla="*/ 68 w 68"/>
                <a:gd name="T1" fmla="*/ 3 h 38"/>
                <a:gd name="T2" fmla="*/ 34 w 68"/>
                <a:gd name="T3" fmla="*/ 0 h 38"/>
                <a:gd name="T4" fmla="*/ 0 w 68"/>
                <a:gd name="T5" fmla="*/ 4 h 38"/>
                <a:gd name="T6" fmla="*/ 36 w 68"/>
                <a:gd name="T7" fmla="*/ 38 h 38"/>
                <a:gd name="T8" fmla="*/ 68 w 68"/>
                <a:gd name="T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38">
                  <a:moveTo>
                    <a:pt x="68" y="3"/>
                  </a:moveTo>
                  <a:cubicBezTo>
                    <a:pt x="60" y="1"/>
                    <a:pt x="47" y="0"/>
                    <a:pt x="34" y="0"/>
                  </a:cubicBezTo>
                  <a:cubicBezTo>
                    <a:pt x="21" y="0"/>
                    <a:pt x="9" y="2"/>
                    <a:pt x="0" y="4"/>
                  </a:cubicBezTo>
                  <a:cubicBezTo>
                    <a:pt x="6" y="11"/>
                    <a:pt x="25" y="38"/>
                    <a:pt x="36" y="38"/>
                  </a:cubicBezTo>
                  <a:cubicBezTo>
                    <a:pt x="47" y="38"/>
                    <a:pt x="60" y="15"/>
                    <a:pt x="68" y="3"/>
                  </a:cubicBezTo>
                  <a:close/>
                </a:path>
              </a:pathLst>
            </a:custGeom>
            <a:solidFill>
              <a:srgbClr val="FED8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34"/>
            <p:cNvSpPr>
              <a:spLocks/>
            </p:cNvSpPr>
            <p:nvPr/>
          </p:nvSpPr>
          <p:spPr bwMode="auto">
            <a:xfrm>
              <a:off x="11052175" y="1587500"/>
              <a:ext cx="131763" cy="182563"/>
            </a:xfrm>
            <a:custGeom>
              <a:avLst/>
              <a:gdLst>
                <a:gd name="T0" fmla="*/ 40 w 40"/>
                <a:gd name="T1" fmla="*/ 0 h 56"/>
                <a:gd name="T2" fmla="*/ 0 w 40"/>
                <a:gd name="T3" fmla="*/ 0 h 56"/>
                <a:gd name="T4" fmla="*/ 1 w 40"/>
                <a:gd name="T5" fmla="*/ 39 h 56"/>
                <a:gd name="T6" fmla="*/ 20 w 40"/>
                <a:gd name="T7" fmla="*/ 56 h 56"/>
                <a:gd name="T8" fmla="*/ 39 w 40"/>
                <a:gd name="T9" fmla="*/ 39 h 56"/>
                <a:gd name="T10" fmla="*/ 40 w 40"/>
                <a:gd name="T11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6">
                  <a:moveTo>
                    <a:pt x="4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2" y="49"/>
                    <a:pt x="10" y="56"/>
                    <a:pt x="20" y="56"/>
                  </a:cubicBezTo>
                  <a:cubicBezTo>
                    <a:pt x="30" y="56"/>
                    <a:pt x="38" y="49"/>
                    <a:pt x="39" y="39"/>
                  </a:cubicBezTo>
                  <a:lnTo>
                    <a:pt x="40" y="0"/>
                  </a:lnTo>
                  <a:close/>
                </a:path>
              </a:pathLst>
            </a:custGeom>
            <a:solidFill>
              <a:srgbClr val="FED8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35"/>
            <p:cNvSpPr>
              <a:spLocks/>
            </p:cNvSpPr>
            <p:nvPr/>
          </p:nvSpPr>
          <p:spPr bwMode="auto">
            <a:xfrm>
              <a:off x="11052175" y="1587500"/>
              <a:ext cx="131763" cy="84138"/>
            </a:xfrm>
            <a:custGeom>
              <a:avLst/>
              <a:gdLst>
                <a:gd name="T0" fmla="*/ 39 w 40"/>
                <a:gd name="T1" fmla="*/ 21 h 26"/>
                <a:gd name="T2" fmla="*/ 40 w 40"/>
                <a:gd name="T3" fmla="*/ 0 h 26"/>
                <a:gd name="T4" fmla="*/ 0 w 40"/>
                <a:gd name="T5" fmla="*/ 0 h 26"/>
                <a:gd name="T6" fmla="*/ 0 w 40"/>
                <a:gd name="T7" fmla="*/ 23 h 26"/>
                <a:gd name="T8" fmla="*/ 39 w 40"/>
                <a:gd name="T9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26">
                  <a:moveTo>
                    <a:pt x="39" y="21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8" y="26"/>
                    <a:pt x="27" y="24"/>
                    <a:pt x="39" y="21"/>
                  </a:cubicBezTo>
                  <a:close/>
                </a:path>
              </a:pathLst>
            </a:custGeom>
            <a:solidFill>
              <a:srgbClr val="EDC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36"/>
            <p:cNvSpPr>
              <a:spLocks/>
            </p:cNvSpPr>
            <p:nvPr/>
          </p:nvSpPr>
          <p:spPr bwMode="auto">
            <a:xfrm>
              <a:off x="10755313" y="561975"/>
              <a:ext cx="763588" cy="812800"/>
            </a:xfrm>
            <a:custGeom>
              <a:avLst/>
              <a:gdLst>
                <a:gd name="T0" fmla="*/ 12 w 232"/>
                <a:gd name="T1" fmla="*/ 249 h 249"/>
                <a:gd name="T2" fmla="*/ 2 w 232"/>
                <a:gd name="T3" fmla="*/ 168 h 249"/>
                <a:gd name="T4" fmla="*/ 12 w 232"/>
                <a:gd name="T5" fmla="*/ 153 h 249"/>
                <a:gd name="T6" fmla="*/ 12 w 232"/>
                <a:gd name="T7" fmla="*/ 112 h 249"/>
                <a:gd name="T8" fmla="*/ 53 w 232"/>
                <a:gd name="T9" fmla="*/ 76 h 249"/>
                <a:gd name="T10" fmla="*/ 122 w 232"/>
                <a:gd name="T11" fmla="*/ 69 h 249"/>
                <a:gd name="T12" fmla="*/ 148 w 232"/>
                <a:gd name="T13" fmla="*/ 30 h 249"/>
                <a:gd name="T14" fmla="*/ 122 w 232"/>
                <a:gd name="T15" fmla="*/ 18 h 249"/>
                <a:gd name="T16" fmla="*/ 146 w 232"/>
                <a:gd name="T17" fmla="*/ 11 h 249"/>
                <a:gd name="T18" fmla="*/ 137 w 232"/>
                <a:gd name="T19" fmla="*/ 1 h 249"/>
                <a:gd name="T20" fmla="*/ 177 w 232"/>
                <a:gd name="T21" fmla="*/ 10 h 249"/>
                <a:gd name="T22" fmla="*/ 228 w 232"/>
                <a:gd name="T23" fmla="*/ 103 h 249"/>
                <a:gd name="T24" fmla="*/ 202 w 232"/>
                <a:gd name="T25" fmla="*/ 170 h 249"/>
                <a:gd name="T26" fmla="*/ 203 w 232"/>
                <a:gd name="T27" fmla="*/ 238 h 249"/>
                <a:gd name="T28" fmla="*/ 12 w 232"/>
                <a:gd name="T29" fmla="*/ 249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2" h="249">
                  <a:moveTo>
                    <a:pt x="12" y="249"/>
                  </a:moveTo>
                  <a:cubicBezTo>
                    <a:pt x="12" y="249"/>
                    <a:pt x="4" y="182"/>
                    <a:pt x="2" y="168"/>
                  </a:cubicBezTo>
                  <a:cubicBezTo>
                    <a:pt x="0" y="154"/>
                    <a:pt x="12" y="153"/>
                    <a:pt x="12" y="153"/>
                  </a:cubicBezTo>
                  <a:cubicBezTo>
                    <a:pt x="12" y="153"/>
                    <a:pt x="3" y="134"/>
                    <a:pt x="12" y="112"/>
                  </a:cubicBezTo>
                  <a:cubicBezTo>
                    <a:pt x="20" y="91"/>
                    <a:pt x="43" y="78"/>
                    <a:pt x="53" y="76"/>
                  </a:cubicBezTo>
                  <a:cubicBezTo>
                    <a:pt x="63" y="73"/>
                    <a:pt x="102" y="81"/>
                    <a:pt x="122" y="69"/>
                  </a:cubicBezTo>
                  <a:cubicBezTo>
                    <a:pt x="141" y="57"/>
                    <a:pt x="152" y="38"/>
                    <a:pt x="148" y="30"/>
                  </a:cubicBezTo>
                  <a:cubicBezTo>
                    <a:pt x="144" y="21"/>
                    <a:pt x="138" y="17"/>
                    <a:pt x="122" y="18"/>
                  </a:cubicBezTo>
                  <a:cubicBezTo>
                    <a:pt x="122" y="18"/>
                    <a:pt x="129" y="8"/>
                    <a:pt x="146" y="11"/>
                  </a:cubicBezTo>
                  <a:cubicBezTo>
                    <a:pt x="146" y="11"/>
                    <a:pt x="143" y="6"/>
                    <a:pt x="137" y="1"/>
                  </a:cubicBezTo>
                  <a:cubicBezTo>
                    <a:pt x="137" y="1"/>
                    <a:pt x="154" y="0"/>
                    <a:pt x="177" y="10"/>
                  </a:cubicBezTo>
                  <a:cubicBezTo>
                    <a:pt x="198" y="20"/>
                    <a:pt x="232" y="62"/>
                    <a:pt x="228" y="103"/>
                  </a:cubicBezTo>
                  <a:cubicBezTo>
                    <a:pt x="224" y="132"/>
                    <a:pt x="202" y="170"/>
                    <a:pt x="202" y="170"/>
                  </a:cubicBezTo>
                  <a:cubicBezTo>
                    <a:pt x="203" y="238"/>
                    <a:pt x="203" y="238"/>
                    <a:pt x="203" y="238"/>
                  </a:cubicBezTo>
                  <a:lnTo>
                    <a:pt x="12" y="249"/>
                  </a:lnTo>
                  <a:close/>
                </a:path>
              </a:pathLst>
            </a:custGeom>
            <a:solidFill>
              <a:srgbClr val="F498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37"/>
            <p:cNvSpPr>
              <a:spLocks/>
            </p:cNvSpPr>
            <p:nvPr/>
          </p:nvSpPr>
          <p:spPr bwMode="auto">
            <a:xfrm>
              <a:off x="10841038" y="1143000"/>
              <a:ext cx="533400" cy="522288"/>
            </a:xfrm>
            <a:custGeom>
              <a:avLst/>
              <a:gdLst>
                <a:gd name="T0" fmla="*/ 0 w 162"/>
                <a:gd name="T1" fmla="*/ 7 h 160"/>
                <a:gd name="T2" fmla="*/ 8 w 162"/>
                <a:gd name="T3" fmla="*/ 115 h 160"/>
                <a:gd name="T4" fmla="*/ 83 w 162"/>
                <a:gd name="T5" fmla="*/ 159 h 160"/>
                <a:gd name="T6" fmla="*/ 160 w 162"/>
                <a:gd name="T7" fmla="*/ 101 h 160"/>
                <a:gd name="T8" fmla="*/ 162 w 162"/>
                <a:gd name="T9" fmla="*/ 0 h 160"/>
                <a:gd name="T10" fmla="*/ 83 w 162"/>
                <a:gd name="T11" fmla="*/ 34 h 160"/>
                <a:gd name="T12" fmla="*/ 0 w 162"/>
                <a:gd name="T13" fmla="*/ 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160">
                  <a:moveTo>
                    <a:pt x="0" y="7"/>
                  </a:moveTo>
                  <a:cubicBezTo>
                    <a:pt x="0" y="7"/>
                    <a:pt x="2" y="100"/>
                    <a:pt x="8" y="115"/>
                  </a:cubicBezTo>
                  <a:cubicBezTo>
                    <a:pt x="13" y="130"/>
                    <a:pt x="27" y="160"/>
                    <a:pt x="83" y="159"/>
                  </a:cubicBezTo>
                  <a:cubicBezTo>
                    <a:pt x="139" y="158"/>
                    <a:pt x="158" y="116"/>
                    <a:pt x="160" y="101"/>
                  </a:cubicBezTo>
                  <a:cubicBezTo>
                    <a:pt x="162" y="86"/>
                    <a:pt x="162" y="0"/>
                    <a:pt x="162" y="0"/>
                  </a:cubicBezTo>
                  <a:cubicBezTo>
                    <a:pt x="162" y="0"/>
                    <a:pt x="136" y="38"/>
                    <a:pt x="83" y="34"/>
                  </a:cubicBezTo>
                  <a:cubicBezTo>
                    <a:pt x="30" y="31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FED8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Oval 138"/>
            <p:cNvSpPr>
              <a:spLocks noChangeArrowheads="1"/>
            </p:cNvSpPr>
            <p:nvPr/>
          </p:nvSpPr>
          <p:spPr bwMode="auto">
            <a:xfrm>
              <a:off x="10758488" y="1322388"/>
              <a:ext cx="125413" cy="120650"/>
            </a:xfrm>
            <a:prstGeom prst="ellipse">
              <a:avLst/>
            </a:prstGeom>
            <a:solidFill>
              <a:srgbClr val="FED8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Oval 139"/>
            <p:cNvSpPr>
              <a:spLocks noChangeArrowheads="1"/>
            </p:cNvSpPr>
            <p:nvPr/>
          </p:nvSpPr>
          <p:spPr bwMode="auto">
            <a:xfrm>
              <a:off x="11341100" y="1322388"/>
              <a:ext cx="125413" cy="120650"/>
            </a:xfrm>
            <a:prstGeom prst="ellipse">
              <a:avLst/>
            </a:prstGeom>
            <a:solidFill>
              <a:srgbClr val="FED8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40"/>
            <p:cNvSpPr>
              <a:spLocks/>
            </p:cNvSpPr>
            <p:nvPr/>
          </p:nvSpPr>
          <p:spPr bwMode="auto">
            <a:xfrm>
              <a:off x="11006138" y="1508125"/>
              <a:ext cx="246063" cy="125413"/>
            </a:xfrm>
            <a:custGeom>
              <a:avLst/>
              <a:gdLst>
                <a:gd name="T0" fmla="*/ 23 w 75"/>
                <a:gd name="T1" fmla="*/ 31 h 38"/>
                <a:gd name="T2" fmla="*/ 2 w 75"/>
                <a:gd name="T3" fmla="*/ 28 h 38"/>
                <a:gd name="T4" fmla="*/ 0 w 75"/>
                <a:gd name="T5" fmla="*/ 25 h 38"/>
                <a:gd name="T6" fmla="*/ 3 w 75"/>
                <a:gd name="T7" fmla="*/ 24 h 38"/>
                <a:gd name="T8" fmla="*/ 71 w 75"/>
                <a:gd name="T9" fmla="*/ 2 h 38"/>
                <a:gd name="T10" fmla="*/ 73 w 75"/>
                <a:gd name="T11" fmla="*/ 1 h 38"/>
                <a:gd name="T12" fmla="*/ 74 w 75"/>
                <a:gd name="T13" fmla="*/ 4 h 38"/>
                <a:gd name="T14" fmla="*/ 23 w 75"/>
                <a:gd name="T15" fmla="*/ 3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5" h="38">
                  <a:moveTo>
                    <a:pt x="23" y="31"/>
                  </a:moveTo>
                  <a:cubicBezTo>
                    <a:pt x="11" y="31"/>
                    <a:pt x="2" y="28"/>
                    <a:pt x="2" y="28"/>
                  </a:cubicBezTo>
                  <a:cubicBezTo>
                    <a:pt x="1" y="28"/>
                    <a:pt x="0" y="27"/>
                    <a:pt x="0" y="25"/>
                  </a:cubicBezTo>
                  <a:cubicBezTo>
                    <a:pt x="1" y="24"/>
                    <a:pt x="2" y="24"/>
                    <a:pt x="3" y="24"/>
                  </a:cubicBezTo>
                  <a:cubicBezTo>
                    <a:pt x="5" y="25"/>
                    <a:pt x="49" y="38"/>
                    <a:pt x="71" y="2"/>
                  </a:cubicBezTo>
                  <a:cubicBezTo>
                    <a:pt x="71" y="1"/>
                    <a:pt x="72" y="0"/>
                    <a:pt x="73" y="1"/>
                  </a:cubicBezTo>
                  <a:cubicBezTo>
                    <a:pt x="74" y="1"/>
                    <a:pt x="75" y="3"/>
                    <a:pt x="74" y="4"/>
                  </a:cubicBezTo>
                  <a:cubicBezTo>
                    <a:pt x="61" y="26"/>
                    <a:pt x="39" y="31"/>
                    <a:pt x="23" y="31"/>
                  </a:cubicBezTo>
                  <a:close/>
                </a:path>
              </a:pathLst>
            </a:custGeom>
            <a:solidFill>
              <a:srgbClr val="9560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41"/>
            <p:cNvSpPr>
              <a:spLocks/>
            </p:cNvSpPr>
            <p:nvPr/>
          </p:nvSpPr>
          <p:spPr bwMode="auto">
            <a:xfrm>
              <a:off x="11055350" y="1316038"/>
              <a:ext cx="104775" cy="176213"/>
            </a:xfrm>
            <a:custGeom>
              <a:avLst/>
              <a:gdLst>
                <a:gd name="T0" fmla="*/ 0 w 66"/>
                <a:gd name="T1" fmla="*/ 111 h 111"/>
                <a:gd name="T2" fmla="*/ 66 w 66"/>
                <a:gd name="T3" fmla="*/ 111 h 111"/>
                <a:gd name="T4" fmla="*/ 25 w 66"/>
                <a:gd name="T5" fmla="*/ 0 h 111"/>
                <a:gd name="T6" fmla="*/ 0 w 6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111">
                  <a:moveTo>
                    <a:pt x="0" y="111"/>
                  </a:moveTo>
                  <a:lnTo>
                    <a:pt x="66" y="111"/>
                  </a:lnTo>
                  <a:lnTo>
                    <a:pt x="25" y="0"/>
                  </a:lnTo>
                  <a:lnTo>
                    <a:pt x="0" y="111"/>
                  </a:lnTo>
                  <a:close/>
                </a:path>
              </a:pathLst>
            </a:custGeom>
            <a:solidFill>
              <a:srgbClr val="EDC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Oval 142"/>
            <p:cNvSpPr>
              <a:spLocks noChangeArrowheads="1"/>
            </p:cNvSpPr>
            <p:nvPr/>
          </p:nvSpPr>
          <p:spPr bwMode="auto">
            <a:xfrm>
              <a:off x="10899775" y="1260475"/>
              <a:ext cx="66675" cy="80963"/>
            </a:xfrm>
            <a:prstGeom prst="ellipse">
              <a:avLst/>
            </a:prstGeom>
            <a:solidFill>
              <a:srgbClr val="9560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Oval 143"/>
            <p:cNvSpPr>
              <a:spLocks noChangeArrowheads="1"/>
            </p:cNvSpPr>
            <p:nvPr/>
          </p:nvSpPr>
          <p:spPr bwMode="auto">
            <a:xfrm>
              <a:off x="11242675" y="1260475"/>
              <a:ext cx="69850" cy="80963"/>
            </a:xfrm>
            <a:prstGeom prst="ellipse">
              <a:avLst/>
            </a:prstGeom>
            <a:solidFill>
              <a:srgbClr val="9560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Oval 144"/>
            <p:cNvSpPr>
              <a:spLocks noChangeArrowheads="1"/>
            </p:cNvSpPr>
            <p:nvPr/>
          </p:nvSpPr>
          <p:spPr bwMode="auto">
            <a:xfrm>
              <a:off x="11002963" y="1989138"/>
              <a:ext cx="258763" cy="257175"/>
            </a:xfrm>
            <a:prstGeom prst="ellipse">
              <a:avLst/>
            </a:prstGeom>
            <a:solidFill>
              <a:srgbClr val="FFB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Oval 145"/>
            <p:cNvSpPr>
              <a:spLocks noChangeArrowheads="1"/>
            </p:cNvSpPr>
            <p:nvPr/>
          </p:nvSpPr>
          <p:spPr bwMode="auto">
            <a:xfrm>
              <a:off x="11064875" y="2057400"/>
              <a:ext cx="26988" cy="58738"/>
            </a:xfrm>
            <a:prstGeom prst="ellipse">
              <a:avLst/>
            </a:prstGeom>
            <a:solidFill>
              <a:srgbClr val="2B2B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Oval 146"/>
            <p:cNvSpPr>
              <a:spLocks noChangeArrowheads="1"/>
            </p:cNvSpPr>
            <p:nvPr/>
          </p:nvSpPr>
          <p:spPr bwMode="auto">
            <a:xfrm>
              <a:off x="11166475" y="2057400"/>
              <a:ext cx="30163" cy="58738"/>
            </a:xfrm>
            <a:prstGeom prst="ellipse">
              <a:avLst/>
            </a:prstGeom>
            <a:solidFill>
              <a:srgbClr val="2B2B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47"/>
            <p:cNvSpPr>
              <a:spLocks/>
            </p:cNvSpPr>
            <p:nvPr/>
          </p:nvSpPr>
          <p:spPr bwMode="auto">
            <a:xfrm>
              <a:off x="11045825" y="2144713"/>
              <a:ext cx="177800" cy="69850"/>
            </a:xfrm>
            <a:custGeom>
              <a:avLst/>
              <a:gdLst>
                <a:gd name="T0" fmla="*/ 28 w 54"/>
                <a:gd name="T1" fmla="*/ 21 h 21"/>
                <a:gd name="T2" fmla="*/ 27 w 54"/>
                <a:gd name="T3" fmla="*/ 21 h 21"/>
                <a:gd name="T4" fmla="*/ 0 w 54"/>
                <a:gd name="T5" fmla="*/ 3 h 21"/>
                <a:gd name="T6" fmla="*/ 1 w 54"/>
                <a:gd name="T7" fmla="*/ 1 h 21"/>
                <a:gd name="T8" fmla="*/ 4 w 54"/>
                <a:gd name="T9" fmla="*/ 2 h 21"/>
                <a:gd name="T10" fmla="*/ 27 w 54"/>
                <a:gd name="T11" fmla="*/ 17 h 21"/>
                <a:gd name="T12" fmla="*/ 50 w 54"/>
                <a:gd name="T13" fmla="*/ 2 h 21"/>
                <a:gd name="T14" fmla="*/ 52 w 54"/>
                <a:gd name="T15" fmla="*/ 0 h 21"/>
                <a:gd name="T16" fmla="*/ 54 w 54"/>
                <a:gd name="T17" fmla="*/ 3 h 21"/>
                <a:gd name="T18" fmla="*/ 28 w 54"/>
                <a:gd name="T1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21">
                  <a:moveTo>
                    <a:pt x="28" y="21"/>
                  </a:moveTo>
                  <a:cubicBezTo>
                    <a:pt x="27" y="21"/>
                    <a:pt x="27" y="21"/>
                    <a:pt x="27" y="21"/>
                  </a:cubicBezTo>
                  <a:cubicBezTo>
                    <a:pt x="6" y="21"/>
                    <a:pt x="1" y="4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2" y="0"/>
                    <a:pt x="4" y="1"/>
                    <a:pt x="4" y="2"/>
                  </a:cubicBezTo>
                  <a:cubicBezTo>
                    <a:pt x="4" y="2"/>
                    <a:pt x="9" y="17"/>
                    <a:pt x="27" y="17"/>
                  </a:cubicBezTo>
                  <a:cubicBezTo>
                    <a:pt x="45" y="18"/>
                    <a:pt x="50" y="3"/>
                    <a:pt x="50" y="2"/>
                  </a:cubicBezTo>
                  <a:cubicBezTo>
                    <a:pt x="50" y="1"/>
                    <a:pt x="51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54" y="3"/>
                    <a:pt x="48" y="21"/>
                    <a:pt x="28" y="21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122" name="图片 1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386" y="3551019"/>
            <a:ext cx="665951" cy="37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56591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1" dur="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60" fill="hold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3" dur="60" fill="hold">
                                          <p:stCondLst>
                                            <p:cond delay="12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60" fill="hold">
                                          <p:stCondLst>
                                            <p:cond delay="18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5" dur="60" fill="hold">
                                          <p:stCondLst>
                                            <p:cond delay="24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6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/>
      <p:bldP spid="16" grpId="0"/>
      <p:bldP spid="17" grpId="0"/>
      <p:bldP spid="18" grpId="0"/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 4"/>
          <p:cNvGrpSpPr/>
          <p:nvPr/>
        </p:nvGrpSpPr>
        <p:grpSpPr>
          <a:xfrm flipV="1">
            <a:off x="0" y="0"/>
            <a:ext cx="501502" cy="693641"/>
            <a:chOff x="821412" y="4708544"/>
            <a:chExt cx="472697" cy="653800"/>
          </a:xfrm>
        </p:grpSpPr>
        <p:sp>
          <p:nvSpPr>
            <p:cNvPr id="6" name="三角形 5"/>
            <p:cNvSpPr/>
            <p:nvPr/>
          </p:nvSpPr>
          <p:spPr>
            <a:xfrm>
              <a:off x="821412" y="4708544"/>
              <a:ext cx="314793" cy="6538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三角形 6"/>
            <p:cNvSpPr/>
            <p:nvPr/>
          </p:nvSpPr>
          <p:spPr>
            <a:xfrm>
              <a:off x="1046265" y="4847590"/>
              <a:ext cx="247844" cy="514753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10870351" y="735269"/>
            <a:ext cx="117011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zh-CN" altLang="en-US" sz="5000" spc="-150" dirty="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功能介绍</a:t>
            </a:r>
            <a:r>
              <a:rPr kumimoji="1" lang="en-US" altLang="zh-CN" sz="5000" spc="-150" dirty="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·</a:t>
            </a:r>
            <a:r>
              <a:rPr kumimoji="1" lang="zh-CN" altLang="en-US" sz="5000" spc="-15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约教练</a:t>
            </a:r>
            <a:endParaRPr kumimoji="1" lang="zh-CN" altLang="en-US" sz="5000" spc="-15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364967" y="3309044"/>
            <a:ext cx="4191617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详细介绍，明码</a:t>
            </a:r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标价</a:t>
            </a:r>
            <a:endParaRPr lang="en-US" altLang="zh-CN" sz="25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algn="ctr"/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根据</a:t>
            </a:r>
            <a:r>
              <a:rPr lang="zh-CN" altLang="en-US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用户信息智能排序</a:t>
            </a:r>
            <a:endParaRPr lang="en-US" altLang="zh-CN" sz="25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595527" y="1025869"/>
            <a:ext cx="4031874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了解教练</a:t>
            </a:r>
            <a:r>
              <a:rPr lang="en-US" altLang="zh-CN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——</a:t>
            </a:r>
            <a:r>
              <a:rPr lang="zh-CN" altLang="en-US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社区文章关注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70" t="4058" r="17042" b="2960"/>
          <a:stretch>
            <a:fillRect/>
          </a:stretch>
        </p:blipFill>
        <p:spPr>
          <a:xfrm>
            <a:off x="8252178" y="1626528"/>
            <a:ext cx="1813810" cy="1813810"/>
          </a:xfrm>
          <a:custGeom>
            <a:avLst/>
            <a:gdLst>
              <a:gd name="connsiteX0" fmla="*/ 906905 w 1813810"/>
              <a:gd name="connsiteY0" fmla="*/ 0 h 1813810"/>
              <a:gd name="connsiteX1" fmla="*/ 1813810 w 1813810"/>
              <a:gd name="connsiteY1" fmla="*/ 906905 h 1813810"/>
              <a:gd name="connsiteX2" fmla="*/ 906905 w 1813810"/>
              <a:gd name="connsiteY2" fmla="*/ 1813810 h 1813810"/>
              <a:gd name="connsiteX3" fmla="*/ 0 w 1813810"/>
              <a:gd name="connsiteY3" fmla="*/ 906905 h 1813810"/>
              <a:gd name="connsiteX4" fmla="*/ 906905 w 1813810"/>
              <a:gd name="connsiteY4" fmla="*/ 0 h 181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3810" h="1813810">
                <a:moveTo>
                  <a:pt x="906905" y="0"/>
                </a:moveTo>
                <a:cubicBezTo>
                  <a:pt x="1407775" y="0"/>
                  <a:pt x="1813810" y="406035"/>
                  <a:pt x="1813810" y="906905"/>
                </a:cubicBezTo>
                <a:cubicBezTo>
                  <a:pt x="1813810" y="1407775"/>
                  <a:pt x="1407775" y="1813810"/>
                  <a:pt x="906905" y="1813810"/>
                </a:cubicBezTo>
                <a:cubicBezTo>
                  <a:pt x="406035" y="1813810"/>
                  <a:pt x="0" y="1407775"/>
                  <a:pt x="0" y="906905"/>
                </a:cubicBezTo>
                <a:cubicBezTo>
                  <a:pt x="0" y="406035"/>
                  <a:pt x="406035" y="0"/>
                  <a:pt x="906905" y="0"/>
                </a:cubicBezTo>
                <a:close/>
              </a:path>
            </a:pathLst>
          </a:custGeom>
          <a:effectLst>
            <a:outerShdw blurRad="152400" dist="76200" dir="2700000" sx="101000" sy="101000" algn="tl" rotWithShape="0">
              <a:prstClr val="black">
                <a:alpha val="26000"/>
              </a:prstClr>
            </a:outerShdw>
          </a:effectLst>
        </p:spPr>
      </p:pic>
      <p:sp>
        <p:nvSpPr>
          <p:cNvPr id="19" name="矩形 18"/>
          <p:cNvSpPr/>
          <p:nvPr/>
        </p:nvSpPr>
        <p:spPr>
          <a:xfrm>
            <a:off x="2461988" y="2056379"/>
            <a:ext cx="4298951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可选运动</a:t>
            </a:r>
            <a:r>
              <a:rPr lang="zh-CN" altLang="en-US" sz="250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项目</a:t>
            </a:r>
            <a:r>
              <a:rPr lang="zh-CN" altLang="en-US" sz="250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、时间</a:t>
            </a:r>
            <a:r>
              <a:rPr lang="zh-CN" altLang="en-US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、地点</a:t>
            </a:r>
            <a:endParaRPr lang="en-US" altLang="zh-CN" sz="25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181422" y="3633809"/>
            <a:ext cx="204310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私教</a:t>
            </a:r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预定</a:t>
            </a:r>
            <a:endParaRPr lang="en-US" altLang="zh-CN" sz="25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algn="ctr"/>
            <a:r>
              <a:rPr lang="en-US" altLang="zh-CN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so </a:t>
            </a:r>
            <a:r>
              <a:rPr lang="en-US" altLang="zh-CN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easy</a:t>
            </a:r>
            <a:endParaRPr lang="zh-CN" altLang="en-US" sz="25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087984" y="4916132"/>
            <a:ext cx="474558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具体</a:t>
            </a:r>
            <a:r>
              <a:rPr lang="zh-CN" altLang="en-US" sz="250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信息随时与</a:t>
            </a:r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教练聊天确定</a:t>
            </a:r>
            <a:endParaRPr lang="en-US" altLang="zh-CN" sz="25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23" name="燕尾形 22"/>
          <p:cNvSpPr/>
          <p:nvPr/>
        </p:nvSpPr>
        <p:spPr>
          <a:xfrm rot="5400000">
            <a:off x="4258409" y="1502923"/>
            <a:ext cx="404735" cy="404735"/>
          </a:xfrm>
          <a:prstGeom prst="chevron">
            <a:avLst/>
          </a:prstGeom>
          <a:solidFill>
            <a:srgbClr val="FFD8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4" name="燕尾形 23"/>
          <p:cNvSpPr/>
          <p:nvPr/>
        </p:nvSpPr>
        <p:spPr>
          <a:xfrm rot="5400000">
            <a:off x="4258409" y="2682154"/>
            <a:ext cx="404735" cy="404735"/>
          </a:xfrm>
          <a:prstGeom prst="chevron">
            <a:avLst/>
          </a:prstGeom>
          <a:solidFill>
            <a:srgbClr val="FFD8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5" name="燕尾形 24"/>
          <p:cNvSpPr/>
          <p:nvPr/>
        </p:nvSpPr>
        <p:spPr>
          <a:xfrm rot="5400000">
            <a:off x="4258409" y="4294042"/>
            <a:ext cx="404735" cy="404735"/>
          </a:xfrm>
          <a:prstGeom prst="chevron">
            <a:avLst/>
          </a:prstGeom>
          <a:solidFill>
            <a:srgbClr val="FFD8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20" name="组合 2643"/>
          <p:cNvGrpSpPr/>
          <p:nvPr/>
        </p:nvGrpSpPr>
        <p:grpSpPr>
          <a:xfrm>
            <a:off x="275086" y="4111603"/>
            <a:ext cx="381115" cy="383980"/>
            <a:chOff x="4895850" y="-3570288"/>
            <a:chExt cx="633413" cy="638175"/>
          </a:xfrm>
          <a:solidFill>
            <a:srgbClr val="E4223E"/>
          </a:solidFill>
        </p:grpSpPr>
        <p:sp>
          <p:nvSpPr>
            <p:cNvPr id="26" name="Freeform 8"/>
            <p:cNvSpPr>
              <a:spLocks noEditPoints="1"/>
            </p:cNvSpPr>
            <p:nvPr/>
          </p:nvSpPr>
          <p:spPr bwMode="auto">
            <a:xfrm>
              <a:off x="4895850" y="-3570288"/>
              <a:ext cx="633413" cy="638175"/>
            </a:xfrm>
            <a:custGeom>
              <a:avLst/>
              <a:gdLst>
                <a:gd name="T0" fmla="*/ 85 w 169"/>
                <a:gd name="T1" fmla="*/ 0 h 170"/>
                <a:gd name="T2" fmla="*/ 0 w 169"/>
                <a:gd name="T3" fmla="*/ 85 h 170"/>
                <a:gd name="T4" fmla="*/ 85 w 169"/>
                <a:gd name="T5" fmla="*/ 170 h 170"/>
                <a:gd name="T6" fmla="*/ 169 w 169"/>
                <a:gd name="T7" fmla="*/ 85 h 170"/>
                <a:gd name="T8" fmla="*/ 85 w 169"/>
                <a:gd name="T9" fmla="*/ 0 h 170"/>
                <a:gd name="T10" fmla="*/ 85 w 169"/>
                <a:gd name="T11" fmla="*/ 159 h 170"/>
                <a:gd name="T12" fmla="*/ 10 w 169"/>
                <a:gd name="T13" fmla="*/ 85 h 170"/>
                <a:gd name="T14" fmla="*/ 85 w 169"/>
                <a:gd name="T15" fmla="*/ 11 h 170"/>
                <a:gd name="T16" fmla="*/ 159 w 169"/>
                <a:gd name="T17" fmla="*/ 85 h 170"/>
                <a:gd name="T18" fmla="*/ 85 w 169"/>
                <a:gd name="T19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9" h="170">
                  <a:moveTo>
                    <a:pt x="85" y="0"/>
                  </a:moveTo>
                  <a:cubicBezTo>
                    <a:pt x="38" y="0"/>
                    <a:pt x="0" y="38"/>
                    <a:pt x="0" y="85"/>
                  </a:cubicBezTo>
                  <a:cubicBezTo>
                    <a:pt x="0" y="132"/>
                    <a:pt x="38" y="170"/>
                    <a:pt x="85" y="170"/>
                  </a:cubicBezTo>
                  <a:cubicBezTo>
                    <a:pt x="131" y="170"/>
                    <a:pt x="169" y="132"/>
                    <a:pt x="169" y="85"/>
                  </a:cubicBezTo>
                  <a:cubicBezTo>
                    <a:pt x="169" y="38"/>
                    <a:pt x="131" y="0"/>
                    <a:pt x="85" y="0"/>
                  </a:cubicBezTo>
                  <a:close/>
                  <a:moveTo>
                    <a:pt x="85" y="159"/>
                  </a:moveTo>
                  <a:cubicBezTo>
                    <a:pt x="44" y="159"/>
                    <a:pt x="10" y="126"/>
                    <a:pt x="10" y="85"/>
                  </a:cubicBezTo>
                  <a:cubicBezTo>
                    <a:pt x="10" y="44"/>
                    <a:pt x="44" y="11"/>
                    <a:pt x="85" y="11"/>
                  </a:cubicBezTo>
                  <a:cubicBezTo>
                    <a:pt x="126" y="11"/>
                    <a:pt x="159" y="44"/>
                    <a:pt x="159" y="85"/>
                  </a:cubicBezTo>
                  <a:cubicBezTo>
                    <a:pt x="159" y="126"/>
                    <a:pt x="126" y="159"/>
                    <a:pt x="85" y="1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9"/>
            <p:cNvSpPr>
              <a:spLocks noEditPoints="1"/>
            </p:cNvSpPr>
            <p:nvPr/>
          </p:nvSpPr>
          <p:spPr bwMode="auto">
            <a:xfrm>
              <a:off x="4954587" y="-3509963"/>
              <a:ext cx="517525" cy="517525"/>
            </a:xfrm>
            <a:custGeom>
              <a:avLst/>
              <a:gdLst>
                <a:gd name="T0" fmla="*/ 0 w 138"/>
                <a:gd name="T1" fmla="*/ 69 h 138"/>
                <a:gd name="T2" fmla="*/ 138 w 138"/>
                <a:gd name="T3" fmla="*/ 69 h 138"/>
                <a:gd name="T4" fmla="*/ 102 w 138"/>
                <a:gd name="T5" fmla="*/ 26 h 138"/>
                <a:gd name="T6" fmla="*/ 112 w 138"/>
                <a:gd name="T7" fmla="*/ 21 h 138"/>
                <a:gd name="T8" fmla="*/ 107 w 138"/>
                <a:gd name="T9" fmla="*/ 39 h 138"/>
                <a:gd name="T10" fmla="*/ 105 w 138"/>
                <a:gd name="T11" fmla="*/ 29 h 138"/>
                <a:gd name="T12" fmla="*/ 102 w 138"/>
                <a:gd name="T13" fmla="*/ 26 h 138"/>
                <a:gd name="T14" fmla="*/ 73 w 138"/>
                <a:gd name="T15" fmla="*/ 85 h 138"/>
                <a:gd name="T16" fmla="*/ 67 w 138"/>
                <a:gd name="T17" fmla="*/ 78 h 138"/>
                <a:gd name="T18" fmla="*/ 35 w 138"/>
                <a:gd name="T19" fmla="*/ 86 h 138"/>
                <a:gd name="T20" fmla="*/ 66 w 138"/>
                <a:gd name="T21" fmla="*/ 69 h 138"/>
                <a:gd name="T22" fmla="*/ 53 w 138"/>
                <a:gd name="T23" fmla="*/ 26 h 138"/>
                <a:gd name="T24" fmla="*/ 75 w 138"/>
                <a:gd name="T25" fmla="*/ 68 h 138"/>
                <a:gd name="T26" fmla="*/ 81 w 138"/>
                <a:gd name="T27" fmla="*/ 71 h 138"/>
                <a:gd name="T28" fmla="*/ 76 w 138"/>
                <a:gd name="T29" fmla="*/ 77 h 138"/>
                <a:gd name="T30" fmla="*/ 124 w 138"/>
                <a:gd name="T31" fmla="*/ 89 h 138"/>
                <a:gd name="T32" fmla="*/ 108 w 138"/>
                <a:gd name="T33" fmla="*/ 90 h 138"/>
                <a:gd name="T34" fmla="*/ 102 w 138"/>
                <a:gd name="T35" fmla="*/ 83 h 138"/>
                <a:gd name="T36" fmla="*/ 113 w 138"/>
                <a:gd name="T37" fmla="*/ 84 h 138"/>
                <a:gd name="T38" fmla="*/ 119 w 138"/>
                <a:gd name="T39" fmla="*/ 84 h 138"/>
                <a:gd name="T40" fmla="*/ 119 w 138"/>
                <a:gd name="T41" fmla="*/ 76 h 138"/>
                <a:gd name="T42" fmla="*/ 114 w 138"/>
                <a:gd name="T43" fmla="*/ 75 h 138"/>
                <a:gd name="T44" fmla="*/ 114 w 138"/>
                <a:gd name="T45" fmla="*/ 68 h 138"/>
                <a:gd name="T46" fmla="*/ 119 w 138"/>
                <a:gd name="T47" fmla="*/ 64 h 138"/>
                <a:gd name="T48" fmla="*/ 115 w 138"/>
                <a:gd name="T49" fmla="*/ 61 h 138"/>
                <a:gd name="T50" fmla="*/ 111 w 138"/>
                <a:gd name="T51" fmla="*/ 63 h 138"/>
                <a:gd name="T52" fmla="*/ 106 w 138"/>
                <a:gd name="T53" fmla="*/ 57 h 138"/>
                <a:gd name="T54" fmla="*/ 125 w 138"/>
                <a:gd name="T55" fmla="*/ 57 h 138"/>
                <a:gd name="T56" fmla="*/ 127 w 138"/>
                <a:gd name="T57" fmla="*/ 68 h 138"/>
                <a:gd name="T58" fmla="*/ 126 w 138"/>
                <a:gd name="T59" fmla="*/ 72 h 138"/>
                <a:gd name="T60" fmla="*/ 130 w 138"/>
                <a:gd name="T61" fmla="*/ 79 h 138"/>
                <a:gd name="T62" fmla="*/ 124 w 138"/>
                <a:gd name="T63" fmla="*/ 89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8" h="138">
                  <a:moveTo>
                    <a:pt x="69" y="0"/>
                  </a:moveTo>
                  <a:cubicBezTo>
                    <a:pt x="31" y="0"/>
                    <a:pt x="0" y="31"/>
                    <a:pt x="0" y="69"/>
                  </a:cubicBezTo>
                  <a:cubicBezTo>
                    <a:pt x="0" y="107"/>
                    <a:pt x="31" y="138"/>
                    <a:pt x="69" y="138"/>
                  </a:cubicBezTo>
                  <a:cubicBezTo>
                    <a:pt x="107" y="138"/>
                    <a:pt x="138" y="107"/>
                    <a:pt x="138" y="69"/>
                  </a:cubicBezTo>
                  <a:cubicBezTo>
                    <a:pt x="138" y="31"/>
                    <a:pt x="107" y="0"/>
                    <a:pt x="69" y="0"/>
                  </a:cubicBezTo>
                  <a:close/>
                  <a:moveTo>
                    <a:pt x="102" y="26"/>
                  </a:moveTo>
                  <a:cubicBezTo>
                    <a:pt x="103" y="26"/>
                    <a:pt x="107" y="23"/>
                    <a:pt x="108" y="21"/>
                  </a:cubicBezTo>
                  <a:cubicBezTo>
                    <a:pt x="112" y="21"/>
                    <a:pt x="112" y="21"/>
                    <a:pt x="112" y="21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07" y="39"/>
                    <a:pt x="107" y="39"/>
                    <a:pt x="107" y="39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8"/>
                    <a:pt x="105" y="29"/>
                    <a:pt x="105" y="29"/>
                  </a:cubicBezTo>
                  <a:cubicBezTo>
                    <a:pt x="104" y="29"/>
                    <a:pt x="103" y="30"/>
                    <a:pt x="102" y="30"/>
                  </a:cubicBezTo>
                  <a:lnTo>
                    <a:pt x="102" y="26"/>
                  </a:lnTo>
                  <a:close/>
                  <a:moveTo>
                    <a:pt x="79" y="82"/>
                  </a:moveTo>
                  <a:cubicBezTo>
                    <a:pt x="73" y="85"/>
                    <a:pt x="73" y="85"/>
                    <a:pt x="73" y="85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69" y="79"/>
                    <a:pt x="68" y="78"/>
                    <a:pt x="67" y="78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5" y="86"/>
                    <a:pt x="35" y="86"/>
                    <a:pt x="35" y="86"/>
                  </a:cubicBezTo>
                  <a:cubicBezTo>
                    <a:pt x="65" y="73"/>
                    <a:pt x="65" y="73"/>
                    <a:pt x="65" y="73"/>
                  </a:cubicBezTo>
                  <a:cubicBezTo>
                    <a:pt x="65" y="72"/>
                    <a:pt x="66" y="70"/>
                    <a:pt x="66" y="69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72" y="67"/>
                    <a:pt x="72" y="67"/>
                    <a:pt x="72" y="67"/>
                  </a:cubicBezTo>
                  <a:cubicBezTo>
                    <a:pt x="73" y="67"/>
                    <a:pt x="74" y="68"/>
                    <a:pt x="75" y="68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81" y="71"/>
                    <a:pt x="81" y="71"/>
                    <a:pt x="81" y="71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7" y="74"/>
                    <a:pt x="77" y="76"/>
                    <a:pt x="76" y="77"/>
                  </a:cubicBezTo>
                  <a:lnTo>
                    <a:pt x="79" y="82"/>
                  </a:lnTo>
                  <a:close/>
                  <a:moveTo>
                    <a:pt x="124" y="89"/>
                  </a:moveTo>
                  <a:cubicBezTo>
                    <a:pt x="122" y="90"/>
                    <a:pt x="119" y="91"/>
                    <a:pt x="116" y="91"/>
                  </a:cubicBezTo>
                  <a:cubicBezTo>
                    <a:pt x="113" y="91"/>
                    <a:pt x="110" y="91"/>
                    <a:pt x="108" y="90"/>
                  </a:cubicBezTo>
                  <a:cubicBezTo>
                    <a:pt x="106" y="89"/>
                    <a:pt x="105" y="88"/>
                    <a:pt x="104" y="86"/>
                  </a:cubicBezTo>
                  <a:cubicBezTo>
                    <a:pt x="103" y="85"/>
                    <a:pt x="102" y="84"/>
                    <a:pt x="102" y="83"/>
                  </a:cubicBezTo>
                  <a:cubicBezTo>
                    <a:pt x="112" y="83"/>
                    <a:pt x="112" y="83"/>
                    <a:pt x="112" y="83"/>
                  </a:cubicBezTo>
                  <a:cubicBezTo>
                    <a:pt x="112" y="83"/>
                    <a:pt x="112" y="84"/>
                    <a:pt x="113" y="84"/>
                  </a:cubicBezTo>
                  <a:cubicBezTo>
                    <a:pt x="113" y="85"/>
                    <a:pt x="114" y="85"/>
                    <a:pt x="116" y="85"/>
                  </a:cubicBezTo>
                  <a:cubicBezTo>
                    <a:pt x="117" y="85"/>
                    <a:pt x="118" y="84"/>
                    <a:pt x="119" y="84"/>
                  </a:cubicBezTo>
                  <a:cubicBezTo>
                    <a:pt x="120" y="83"/>
                    <a:pt x="120" y="81"/>
                    <a:pt x="120" y="80"/>
                  </a:cubicBezTo>
                  <a:cubicBezTo>
                    <a:pt x="120" y="78"/>
                    <a:pt x="120" y="77"/>
                    <a:pt x="119" y="76"/>
                  </a:cubicBezTo>
                  <a:cubicBezTo>
                    <a:pt x="118" y="75"/>
                    <a:pt x="117" y="75"/>
                    <a:pt x="116" y="75"/>
                  </a:cubicBezTo>
                  <a:cubicBezTo>
                    <a:pt x="115" y="75"/>
                    <a:pt x="115" y="75"/>
                    <a:pt x="114" y="75"/>
                  </a:cubicBezTo>
                  <a:cubicBezTo>
                    <a:pt x="114" y="68"/>
                    <a:pt x="114" y="68"/>
                    <a:pt x="114" y="68"/>
                  </a:cubicBezTo>
                  <a:cubicBezTo>
                    <a:pt x="114" y="68"/>
                    <a:pt x="114" y="68"/>
                    <a:pt x="114" y="68"/>
                  </a:cubicBezTo>
                  <a:cubicBezTo>
                    <a:pt x="115" y="68"/>
                    <a:pt x="116" y="68"/>
                    <a:pt x="117" y="67"/>
                  </a:cubicBezTo>
                  <a:cubicBezTo>
                    <a:pt x="118" y="66"/>
                    <a:pt x="119" y="65"/>
                    <a:pt x="119" y="64"/>
                  </a:cubicBezTo>
                  <a:cubicBezTo>
                    <a:pt x="119" y="63"/>
                    <a:pt x="118" y="62"/>
                    <a:pt x="118" y="62"/>
                  </a:cubicBezTo>
                  <a:cubicBezTo>
                    <a:pt x="117" y="61"/>
                    <a:pt x="116" y="61"/>
                    <a:pt x="115" y="61"/>
                  </a:cubicBezTo>
                  <a:cubicBezTo>
                    <a:pt x="114" y="61"/>
                    <a:pt x="113" y="61"/>
                    <a:pt x="112" y="62"/>
                  </a:cubicBezTo>
                  <a:cubicBezTo>
                    <a:pt x="112" y="62"/>
                    <a:pt x="112" y="62"/>
                    <a:pt x="111" y="63"/>
                  </a:cubicBezTo>
                  <a:cubicBezTo>
                    <a:pt x="102" y="63"/>
                    <a:pt x="102" y="63"/>
                    <a:pt x="102" y="63"/>
                  </a:cubicBezTo>
                  <a:cubicBezTo>
                    <a:pt x="103" y="60"/>
                    <a:pt x="104" y="58"/>
                    <a:pt x="106" y="57"/>
                  </a:cubicBezTo>
                  <a:cubicBezTo>
                    <a:pt x="108" y="55"/>
                    <a:pt x="111" y="55"/>
                    <a:pt x="115" y="55"/>
                  </a:cubicBezTo>
                  <a:cubicBezTo>
                    <a:pt x="120" y="55"/>
                    <a:pt x="123" y="55"/>
                    <a:pt x="125" y="57"/>
                  </a:cubicBezTo>
                  <a:cubicBezTo>
                    <a:pt x="127" y="59"/>
                    <a:pt x="128" y="61"/>
                    <a:pt x="128" y="64"/>
                  </a:cubicBezTo>
                  <a:cubicBezTo>
                    <a:pt x="128" y="65"/>
                    <a:pt x="128" y="66"/>
                    <a:pt x="127" y="68"/>
                  </a:cubicBezTo>
                  <a:cubicBezTo>
                    <a:pt x="126" y="69"/>
                    <a:pt x="125" y="70"/>
                    <a:pt x="123" y="71"/>
                  </a:cubicBezTo>
                  <a:cubicBezTo>
                    <a:pt x="125" y="71"/>
                    <a:pt x="126" y="72"/>
                    <a:pt x="126" y="72"/>
                  </a:cubicBezTo>
                  <a:cubicBezTo>
                    <a:pt x="128" y="73"/>
                    <a:pt x="128" y="74"/>
                    <a:pt x="129" y="75"/>
                  </a:cubicBezTo>
                  <a:cubicBezTo>
                    <a:pt x="130" y="76"/>
                    <a:pt x="130" y="78"/>
                    <a:pt x="130" y="79"/>
                  </a:cubicBezTo>
                  <a:cubicBezTo>
                    <a:pt x="130" y="81"/>
                    <a:pt x="129" y="83"/>
                    <a:pt x="128" y="85"/>
                  </a:cubicBezTo>
                  <a:cubicBezTo>
                    <a:pt x="127" y="87"/>
                    <a:pt x="126" y="88"/>
                    <a:pt x="124" y="8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0"/>
            <p:cNvSpPr>
              <a:spLocks/>
            </p:cNvSpPr>
            <p:nvPr/>
          </p:nvSpPr>
          <p:spPr bwMode="auto">
            <a:xfrm>
              <a:off x="5213350" y="-3248025"/>
              <a:ext cx="23813" cy="22225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4 h 6"/>
                <a:gd name="T4" fmla="*/ 4 w 6"/>
                <a:gd name="T5" fmla="*/ 5 h 6"/>
                <a:gd name="T6" fmla="*/ 5 w 6"/>
                <a:gd name="T7" fmla="*/ 2 h 6"/>
                <a:gd name="T8" fmla="*/ 2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" y="5"/>
                    <a:pt x="2" y="6"/>
                    <a:pt x="4" y="5"/>
                  </a:cubicBezTo>
                  <a:cubicBezTo>
                    <a:pt x="5" y="5"/>
                    <a:pt x="6" y="3"/>
                    <a:pt x="5" y="2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" name="组合 2679"/>
          <p:cNvGrpSpPr/>
          <p:nvPr/>
        </p:nvGrpSpPr>
        <p:grpSpPr>
          <a:xfrm>
            <a:off x="202697" y="3196897"/>
            <a:ext cx="518393" cy="429207"/>
            <a:chOff x="7423150" y="349250"/>
            <a:chExt cx="738188" cy="611188"/>
          </a:xfrm>
          <a:solidFill>
            <a:schemeClr val="accent5">
              <a:lumMod val="75000"/>
            </a:schemeClr>
          </a:solidFill>
        </p:grpSpPr>
        <p:sp>
          <p:nvSpPr>
            <p:cNvPr id="30" name="Freeform 231"/>
            <p:cNvSpPr>
              <a:spLocks noEditPoints="1"/>
            </p:cNvSpPr>
            <p:nvPr/>
          </p:nvSpPr>
          <p:spPr bwMode="auto">
            <a:xfrm>
              <a:off x="7635875" y="349250"/>
              <a:ext cx="525463" cy="493713"/>
            </a:xfrm>
            <a:custGeom>
              <a:avLst/>
              <a:gdLst>
                <a:gd name="T0" fmla="*/ 0 w 140"/>
                <a:gd name="T1" fmla="*/ 32 h 132"/>
                <a:gd name="T2" fmla="*/ 95 w 140"/>
                <a:gd name="T3" fmla="*/ 120 h 132"/>
                <a:gd name="T4" fmla="*/ 140 w 140"/>
                <a:gd name="T5" fmla="*/ 132 h 132"/>
                <a:gd name="T6" fmla="*/ 0 w 140"/>
                <a:gd name="T7" fmla="*/ 0 h 132"/>
                <a:gd name="T8" fmla="*/ 99 w 140"/>
                <a:gd name="T9" fmla="*/ 21 h 132"/>
                <a:gd name="T10" fmla="*/ 101 w 140"/>
                <a:gd name="T11" fmla="*/ 28 h 132"/>
                <a:gd name="T12" fmla="*/ 103 w 140"/>
                <a:gd name="T13" fmla="*/ 15 h 132"/>
                <a:gd name="T14" fmla="*/ 111 w 140"/>
                <a:gd name="T15" fmla="*/ 21 h 132"/>
                <a:gd name="T16" fmla="*/ 112 w 140"/>
                <a:gd name="T17" fmla="*/ 28 h 132"/>
                <a:gd name="T18" fmla="*/ 115 w 140"/>
                <a:gd name="T19" fmla="*/ 12 h 132"/>
                <a:gd name="T20" fmla="*/ 114 w 140"/>
                <a:gd name="T21" fmla="*/ 33 h 132"/>
                <a:gd name="T22" fmla="*/ 107 w 140"/>
                <a:gd name="T23" fmla="*/ 24 h 132"/>
                <a:gd name="T24" fmla="*/ 106 w 140"/>
                <a:gd name="T25" fmla="*/ 17 h 132"/>
                <a:gd name="T26" fmla="*/ 103 w 140"/>
                <a:gd name="T27" fmla="*/ 33 h 132"/>
                <a:gd name="T28" fmla="*/ 93 w 140"/>
                <a:gd name="T29" fmla="*/ 12 h 132"/>
                <a:gd name="T30" fmla="*/ 61 w 140"/>
                <a:gd name="T31" fmla="*/ 33 h 132"/>
                <a:gd name="T32" fmla="*/ 56 w 140"/>
                <a:gd name="T33" fmla="*/ 12 h 132"/>
                <a:gd name="T34" fmla="*/ 61 w 140"/>
                <a:gd name="T35" fmla="*/ 17 h 132"/>
                <a:gd name="T36" fmla="*/ 61 w 140"/>
                <a:gd name="T37" fmla="*/ 20 h 132"/>
                <a:gd name="T38" fmla="*/ 61 w 140"/>
                <a:gd name="T39" fmla="*/ 22 h 132"/>
                <a:gd name="T40" fmla="*/ 61 w 140"/>
                <a:gd name="T41" fmla="*/ 33 h 132"/>
                <a:gd name="T42" fmla="*/ 69 w 140"/>
                <a:gd name="T43" fmla="*/ 33 h 132"/>
                <a:gd name="T44" fmla="*/ 62 w 140"/>
                <a:gd name="T45" fmla="*/ 21 h 132"/>
                <a:gd name="T46" fmla="*/ 66 w 140"/>
                <a:gd name="T47" fmla="*/ 20 h 132"/>
                <a:gd name="T48" fmla="*/ 70 w 140"/>
                <a:gd name="T49" fmla="*/ 27 h 132"/>
                <a:gd name="T50" fmla="*/ 69 w 140"/>
                <a:gd name="T51" fmla="*/ 12 h 132"/>
                <a:gd name="T52" fmla="*/ 74 w 140"/>
                <a:gd name="T53" fmla="*/ 33 h 132"/>
                <a:gd name="T54" fmla="*/ 89 w 140"/>
                <a:gd name="T55" fmla="*/ 12 h 132"/>
                <a:gd name="T56" fmla="*/ 82 w 140"/>
                <a:gd name="T57" fmla="*/ 16 h 132"/>
                <a:gd name="T58" fmla="*/ 89 w 140"/>
                <a:gd name="T59" fmla="*/ 20 h 132"/>
                <a:gd name="T60" fmla="*/ 82 w 140"/>
                <a:gd name="T61" fmla="*/ 24 h 132"/>
                <a:gd name="T62" fmla="*/ 89 w 140"/>
                <a:gd name="T63" fmla="*/ 29 h 132"/>
                <a:gd name="T64" fmla="*/ 78 w 140"/>
                <a:gd name="T65" fmla="*/ 33 h 132"/>
                <a:gd name="T66" fmla="*/ 132 w 140"/>
                <a:gd name="T67" fmla="*/ 118 h 132"/>
                <a:gd name="T68" fmla="*/ 102 w 140"/>
                <a:gd name="T69" fmla="*/ 114 h 132"/>
                <a:gd name="T70" fmla="*/ 132 w 140"/>
                <a:gd name="T71" fmla="*/ 118 h 132"/>
                <a:gd name="T72" fmla="*/ 119 w 140"/>
                <a:gd name="T73" fmla="*/ 110 h 132"/>
                <a:gd name="T74" fmla="*/ 132 w 140"/>
                <a:gd name="T75" fmla="*/ 106 h 132"/>
                <a:gd name="T76" fmla="*/ 132 w 140"/>
                <a:gd name="T77" fmla="*/ 102 h 132"/>
                <a:gd name="T78" fmla="*/ 119 w 140"/>
                <a:gd name="T79" fmla="*/ 98 h 132"/>
                <a:gd name="T80" fmla="*/ 132 w 140"/>
                <a:gd name="T81" fmla="*/ 102 h 132"/>
                <a:gd name="T82" fmla="*/ 106 w 140"/>
                <a:gd name="T83" fmla="*/ 95 h 132"/>
                <a:gd name="T84" fmla="*/ 132 w 140"/>
                <a:gd name="T85" fmla="*/ 91 h 132"/>
                <a:gd name="T86" fmla="*/ 132 w 140"/>
                <a:gd name="T87" fmla="*/ 79 h 132"/>
                <a:gd name="T88" fmla="*/ 84 w 140"/>
                <a:gd name="T89" fmla="*/ 44 h 132"/>
                <a:gd name="T90" fmla="*/ 132 w 140"/>
                <a:gd name="T91" fmla="*/ 79 h 132"/>
                <a:gd name="T92" fmla="*/ 123 w 140"/>
                <a:gd name="T93" fmla="*/ 33 h 132"/>
                <a:gd name="T94" fmla="*/ 127 w 140"/>
                <a:gd name="T95" fmla="*/ 29 h 132"/>
                <a:gd name="T96" fmla="*/ 127 w 140"/>
                <a:gd name="T97" fmla="*/ 24 h 132"/>
                <a:gd name="T98" fmla="*/ 129 w 140"/>
                <a:gd name="T99" fmla="*/ 12 h 132"/>
                <a:gd name="T100" fmla="*/ 132 w 140"/>
                <a:gd name="T101" fmla="*/ 16 h 132"/>
                <a:gd name="T102" fmla="*/ 126 w 140"/>
                <a:gd name="T103" fmla="*/ 18 h 132"/>
                <a:gd name="T104" fmla="*/ 135 w 140"/>
                <a:gd name="T105" fmla="*/ 27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0" h="132">
                  <a:moveTo>
                    <a:pt x="0" y="0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0" y="0"/>
                    <a:pt x="140" y="0"/>
                    <a:pt x="140" y="0"/>
                  </a:cubicBezTo>
                  <a:lnTo>
                    <a:pt x="0" y="0"/>
                  </a:lnTo>
                  <a:close/>
                  <a:moveTo>
                    <a:pt x="98" y="12"/>
                  </a:moveTo>
                  <a:cubicBezTo>
                    <a:pt x="99" y="21"/>
                    <a:pt x="99" y="21"/>
                    <a:pt x="99" y="21"/>
                  </a:cubicBezTo>
                  <a:cubicBezTo>
                    <a:pt x="100" y="23"/>
                    <a:pt x="100" y="26"/>
                    <a:pt x="101" y="28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6"/>
                    <a:pt x="102" y="23"/>
                    <a:pt x="102" y="21"/>
                  </a:cubicBezTo>
                  <a:cubicBezTo>
                    <a:pt x="103" y="15"/>
                    <a:pt x="103" y="15"/>
                    <a:pt x="103" y="15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3"/>
                    <a:pt x="111" y="25"/>
                    <a:pt x="112" y="28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5"/>
                    <a:pt x="113" y="23"/>
                    <a:pt x="113" y="2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9" y="12"/>
                    <a:pt x="119" y="12"/>
                    <a:pt x="119" y="12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09" y="33"/>
                    <a:pt x="109" y="33"/>
                    <a:pt x="109" y="33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2"/>
                    <a:pt x="106" y="20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20"/>
                    <a:pt x="105" y="22"/>
                    <a:pt x="105" y="2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98" y="33"/>
                    <a:pt x="98" y="33"/>
                    <a:pt x="98" y="33"/>
                  </a:cubicBezTo>
                  <a:cubicBezTo>
                    <a:pt x="93" y="12"/>
                    <a:pt x="93" y="12"/>
                    <a:pt x="93" y="12"/>
                  </a:cubicBezTo>
                  <a:lnTo>
                    <a:pt x="98" y="12"/>
                  </a:lnTo>
                  <a:close/>
                  <a:moveTo>
                    <a:pt x="61" y="33"/>
                  </a:moveTo>
                  <a:cubicBezTo>
                    <a:pt x="56" y="33"/>
                    <a:pt x="56" y="33"/>
                    <a:pt x="56" y="33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1" y="18"/>
                    <a:pt x="61" y="19"/>
                    <a:pt x="61" y="20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23"/>
                    <a:pt x="61" y="25"/>
                    <a:pt x="61" y="27"/>
                  </a:cubicBezTo>
                  <a:lnTo>
                    <a:pt x="61" y="33"/>
                  </a:lnTo>
                  <a:close/>
                  <a:moveTo>
                    <a:pt x="74" y="33"/>
                  </a:moveTo>
                  <a:cubicBezTo>
                    <a:pt x="69" y="33"/>
                    <a:pt x="69" y="33"/>
                    <a:pt x="69" y="33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4" y="24"/>
                    <a:pt x="63" y="23"/>
                    <a:pt x="62" y="21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7" y="22"/>
                    <a:pt x="69" y="24"/>
                    <a:pt x="70" y="27"/>
                  </a:cubicBezTo>
                  <a:cubicBezTo>
                    <a:pt x="70" y="27"/>
                    <a:pt x="70" y="27"/>
                    <a:pt x="70" y="27"/>
                  </a:cubicBezTo>
                  <a:cubicBezTo>
                    <a:pt x="69" y="24"/>
                    <a:pt x="69" y="21"/>
                    <a:pt x="69" y="18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74" y="12"/>
                    <a:pt x="74" y="12"/>
                    <a:pt x="74" y="12"/>
                  </a:cubicBezTo>
                  <a:lnTo>
                    <a:pt x="74" y="33"/>
                  </a:lnTo>
                  <a:close/>
                  <a:moveTo>
                    <a:pt x="78" y="12"/>
                  </a:moveTo>
                  <a:cubicBezTo>
                    <a:pt x="89" y="12"/>
                    <a:pt x="89" y="12"/>
                    <a:pt x="89" y="12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9" y="24"/>
                    <a:pt x="89" y="24"/>
                    <a:pt x="89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9" y="29"/>
                    <a:pt x="89" y="29"/>
                    <a:pt x="89" y="29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78" y="33"/>
                    <a:pt x="78" y="33"/>
                    <a:pt x="78" y="33"/>
                  </a:cubicBezTo>
                  <a:lnTo>
                    <a:pt x="78" y="12"/>
                  </a:lnTo>
                  <a:close/>
                  <a:moveTo>
                    <a:pt x="132" y="118"/>
                  </a:moveTo>
                  <a:cubicBezTo>
                    <a:pt x="102" y="118"/>
                    <a:pt x="102" y="118"/>
                    <a:pt x="102" y="118"/>
                  </a:cubicBezTo>
                  <a:cubicBezTo>
                    <a:pt x="102" y="114"/>
                    <a:pt x="102" y="114"/>
                    <a:pt x="102" y="114"/>
                  </a:cubicBezTo>
                  <a:cubicBezTo>
                    <a:pt x="132" y="114"/>
                    <a:pt x="132" y="114"/>
                    <a:pt x="132" y="114"/>
                  </a:cubicBezTo>
                  <a:lnTo>
                    <a:pt x="132" y="118"/>
                  </a:lnTo>
                  <a:close/>
                  <a:moveTo>
                    <a:pt x="132" y="110"/>
                  </a:moveTo>
                  <a:cubicBezTo>
                    <a:pt x="119" y="110"/>
                    <a:pt x="119" y="110"/>
                    <a:pt x="119" y="110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32" y="106"/>
                    <a:pt x="132" y="106"/>
                    <a:pt x="132" y="106"/>
                  </a:cubicBezTo>
                  <a:lnTo>
                    <a:pt x="132" y="110"/>
                  </a:lnTo>
                  <a:close/>
                  <a:moveTo>
                    <a:pt x="132" y="102"/>
                  </a:moveTo>
                  <a:cubicBezTo>
                    <a:pt x="119" y="102"/>
                    <a:pt x="119" y="102"/>
                    <a:pt x="119" y="102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32" y="98"/>
                    <a:pt x="132" y="98"/>
                    <a:pt x="132" y="98"/>
                  </a:cubicBezTo>
                  <a:lnTo>
                    <a:pt x="132" y="102"/>
                  </a:lnTo>
                  <a:close/>
                  <a:moveTo>
                    <a:pt x="132" y="95"/>
                  </a:moveTo>
                  <a:cubicBezTo>
                    <a:pt x="106" y="95"/>
                    <a:pt x="106" y="95"/>
                    <a:pt x="106" y="95"/>
                  </a:cubicBezTo>
                  <a:cubicBezTo>
                    <a:pt x="106" y="91"/>
                    <a:pt x="106" y="91"/>
                    <a:pt x="106" y="91"/>
                  </a:cubicBezTo>
                  <a:cubicBezTo>
                    <a:pt x="132" y="91"/>
                    <a:pt x="132" y="91"/>
                    <a:pt x="132" y="91"/>
                  </a:cubicBezTo>
                  <a:lnTo>
                    <a:pt x="132" y="95"/>
                  </a:lnTo>
                  <a:close/>
                  <a:moveTo>
                    <a:pt x="132" y="79"/>
                  </a:moveTo>
                  <a:cubicBezTo>
                    <a:pt x="84" y="79"/>
                    <a:pt x="84" y="79"/>
                    <a:pt x="84" y="79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132" y="44"/>
                    <a:pt x="132" y="44"/>
                    <a:pt x="132" y="44"/>
                  </a:cubicBezTo>
                  <a:lnTo>
                    <a:pt x="132" y="79"/>
                  </a:lnTo>
                  <a:close/>
                  <a:moveTo>
                    <a:pt x="127" y="33"/>
                  </a:moveTo>
                  <a:cubicBezTo>
                    <a:pt x="125" y="33"/>
                    <a:pt x="124" y="33"/>
                    <a:pt x="123" y="33"/>
                  </a:cubicBezTo>
                  <a:cubicBezTo>
                    <a:pt x="123" y="29"/>
                    <a:pt x="123" y="29"/>
                    <a:pt x="123" y="29"/>
                  </a:cubicBezTo>
                  <a:cubicBezTo>
                    <a:pt x="124" y="29"/>
                    <a:pt x="126" y="29"/>
                    <a:pt x="127" y="29"/>
                  </a:cubicBezTo>
                  <a:cubicBezTo>
                    <a:pt x="129" y="29"/>
                    <a:pt x="130" y="28"/>
                    <a:pt x="130" y="27"/>
                  </a:cubicBezTo>
                  <a:cubicBezTo>
                    <a:pt x="130" y="26"/>
                    <a:pt x="129" y="25"/>
                    <a:pt x="127" y="24"/>
                  </a:cubicBezTo>
                  <a:cubicBezTo>
                    <a:pt x="123" y="23"/>
                    <a:pt x="121" y="21"/>
                    <a:pt x="121" y="18"/>
                  </a:cubicBezTo>
                  <a:cubicBezTo>
                    <a:pt x="121" y="14"/>
                    <a:pt x="124" y="12"/>
                    <a:pt x="129" y="12"/>
                  </a:cubicBezTo>
                  <a:cubicBezTo>
                    <a:pt x="130" y="12"/>
                    <a:pt x="131" y="12"/>
                    <a:pt x="132" y="12"/>
                  </a:cubicBezTo>
                  <a:cubicBezTo>
                    <a:pt x="132" y="16"/>
                    <a:pt x="132" y="16"/>
                    <a:pt x="132" y="16"/>
                  </a:cubicBezTo>
                  <a:cubicBezTo>
                    <a:pt x="131" y="16"/>
                    <a:pt x="130" y="16"/>
                    <a:pt x="129" y="16"/>
                  </a:cubicBezTo>
                  <a:cubicBezTo>
                    <a:pt x="127" y="16"/>
                    <a:pt x="126" y="17"/>
                    <a:pt x="126" y="18"/>
                  </a:cubicBezTo>
                  <a:cubicBezTo>
                    <a:pt x="126" y="19"/>
                    <a:pt x="127" y="19"/>
                    <a:pt x="130" y="21"/>
                  </a:cubicBezTo>
                  <a:cubicBezTo>
                    <a:pt x="133" y="22"/>
                    <a:pt x="135" y="24"/>
                    <a:pt x="135" y="27"/>
                  </a:cubicBezTo>
                  <a:cubicBezTo>
                    <a:pt x="135" y="30"/>
                    <a:pt x="133" y="33"/>
                    <a:pt x="127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32"/>
            <p:cNvSpPr>
              <a:spLocks noEditPoints="1"/>
            </p:cNvSpPr>
            <p:nvPr/>
          </p:nvSpPr>
          <p:spPr bwMode="auto">
            <a:xfrm>
              <a:off x="7423150" y="431800"/>
              <a:ext cx="528638" cy="528638"/>
            </a:xfrm>
            <a:custGeom>
              <a:avLst/>
              <a:gdLst>
                <a:gd name="T0" fmla="*/ 222 w 333"/>
                <a:gd name="T1" fmla="*/ 0 h 333"/>
                <a:gd name="T2" fmla="*/ 0 w 333"/>
                <a:gd name="T3" fmla="*/ 111 h 333"/>
                <a:gd name="T4" fmla="*/ 111 w 333"/>
                <a:gd name="T5" fmla="*/ 333 h 333"/>
                <a:gd name="T6" fmla="*/ 333 w 333"/>
                <a:gd name="T7" fmla="*/ 222 h 333"/>
                <a:gd name="T8" fmla="*/ 222 w 333"/>
                <a:gd name="T9" fmla="*/ 0 h 333"/>
                <a:gd name="T10" fmla="*/ 260 w 333"/>
                <a:gd name="T11" fmla="*/ 141 h 333"/>
                <a:gd name="T12" fmla="*/ 146 w 333"/>
                <a:gd name="T13" fmla="*/ 198 h 333"/>
                <a:gd name="T14" fmla="*/ 139 w 333"/>
                <a:gd name="T15" fmla="*/ 181 h 333"/>
                <a:gd name="T16" fmla="*/ 253 w 333"/>
                <a:gd name="T17" fmla="*/ 125 h 333"/>
                <a:gd name="T18" fmla="*/ 260 w 333"/>
                <a:gd name="T19" fmla="*/ 141 h 333"/>
                <a:gd name="T20" fmla="*/ 245 w 333"/>
                <a:gd name="T21" fmla="*/ 115 h 333"/>
                <a:gd name="T22" fmla="*/ 134 w 333"/>
                <a:gd name="T23" fmla="*/ 172 h 333"/>
                <a:gd name="T24" fmla="*/ 125 w 333"/>
                <a:gd name="T25" fmla="*/ 155 h 333"/>
                <a:gd name="T26" fmla="*/ 238 w 333"/>
                <a:gd name="T27" fmla="*/ 99 h 333"/>
                <a:gd name="T28" fmla="*/ 245 w 333"/>
                <a:gd name="T29" fmla="*/ 115 h 333"/>
                <a:gd name="T30" fmla="*/ 97 w 333"/>
                <a:gd name="T31" fmla="*/ 99 h 333"/>
                <a:gd name="T32" fmla="*/ 210 w 333"/>
                <a:gd name="T33" fmla="*/ 42 h 333"/>
                <a:gd name="T34" fmla="*/ 217 w 333"/>
                <a:gd name="T35" fmla="*/ 59 h 333"/>
                <a:gd name="T36" fmla="*/ 106 w 333"/>
                <a:gd name="T37" fmla="*/ 113 h 333"/>
                <a:gd name="T38" fmla="*/ 97 w 333"/>
                <a:gd name="T39" fmla="*/ 99 h 333"/>
                <a:gd name="T40" fmla="*/ 111 w 333"/>
                <a:gd name="T41" fmla="*/ 125 h 333"/>
                <a:gd name="T42" fmla="*/ 222 w 333"/>
                <a:gd name="T43" fmla="*/ 68 h 333"/>
                <a:gd name="T44" fmla="*/ 231 w 333"/>
                <a:gd name="T45" fmla="*/ 85 h 333"/>
                <a:gd name="T46" fmla="*/ 118 w 333"/>
                <a:gd name="T47" fmla="*/ 141 h 333"/>
                <a:gd name="T48" fmla="*/ 111 w 333"/>
                <a:gd name="T49" fmla="*/ 125 h 333"/>
                <a:gd name="T50" fmla="*/ 113 w 333"/>
                <a:gd name="T51" fmla="*/ 245 h 333"/>
                <a:gd name="T52" fmla="*/ 160 w 333"/>
                <a:gd name="T53" fmla="*/ 222 h 333"/>
                <a:gd name="T54" fmla="*/ 165 w 333"/>
                <a:gd name="T55" fmla="*/ 233 h 333"/>
                <a:gd name="T56" fmla="*/ 118 w 333"/>
                <a:gd name="T57" fmla="*/ 255 h 333"/>
                <a:gd name="T58" fmla="*/ 113 w 333"/>
                <a:gd name="T59" fmla="*/ 245 h 333"/>
                <a:gd name="T60" fmla="*/ 123 w 333"/>
                <a:gd name="T61" fmla="*/ 262 h 333"/>
                <a:gd name="T62" fmla="*/ 167 w 333"/>
                <a:gd name="T63" fmla="*/ 241 h 333"/>
                <a:gd name="T64" fmla="*/ 172 w 333"/>
                <a:gd name="T65" fmla="*/ 250 h 333"/>
                <a:gd name="T66" fmla="*/ 127 w 333"/>
                <a:gd name="T67" fmla="*/ 274 h 333"/>
                <a:gd name="T68" fmla="*/ 123 w 333"/>
                <a:gd name="T69" fmla="*/ 262 h 333"/>
                <a:gd name="T70" fmla="*/ 137 w 333"/>
                <a:gd name="T71" fmla="*/ 292 h 333"/>
                <a:gd name="T72" fmla="*/ 132 w 333"/>
                <a:gd name="T73" fmla="*/ 283 h 333"/>
                <a:gd name="T74" fmla="*/ 179 w 333"/>
                <a:gd name="T75" fmla="*/ 259 h 333"/>
                <a:gd name="T76" fmla="*/ 184 w 333"/>
                <a:gd name="T77" fmla="*/ 269 h 333"/>
                <a:gd name="T78" fmla="*/ 137 w 333"/>
                <a:gd name="T79" fmla="*/ 292 h 333"/>
                <a:gd name="T80" fmla="*/ 186 w 333"/>
                <a:gd name="T81" fmla="*/ 207 h 333"/>
                <a:gd name="T82" fmla="*/ 271 w 333"/>
                <a:gd name="T83" fmla="*/ 167 h 333"/>
                <a:gd name="T84" fmla="*/ 295 w 333"/>
                <a:gd name="T85" fmla="*/ 215 h 333"/>
                <a:gd name="T86" fmla="*/ 210 w 333"/>
                <a:gd name="T87" fmla="*/ 257 h 333"/>
                <a:gd name="T88" fmla="*/ 186 w 333"/>
                <a:gd name="T89" fmla="*/ 207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3" h="333">
                  <a:moveTo>
                    <a:pt x="222" y="0"/>
                  </a:moveTo>
                  <a:lnTo>
                    <a:pt x="0" y="111"/>
                  </a:lnTo>
                  <a:lnTo>
                    <a:pt x="111" y="333"/>
                  </a:lnTo>
                  <a:lnTo>
                    <a:pt x="333" y="222"/>
                  </a:lnTo>
                  <a:lnTo>
                    <a:pt x="222" y="0"/>
                  </a:lnTo>
                  <a:close/>
                  <a:moveTo>
                    <a:pt x="260" y="141"/>
                  </a:moveTo>
                  <a:lnTo>
                    <a:pt x="146" y="198"/>
                  </a:lnTo>
                  <a:lnTo>
                    <a:pt x="139" y="181"/>
                  </a:lnTo>
                  <a:lnTo>
                    <a:pt x="253" y="125"/>
                  </a:lnTo>
                  <a:lnTo>
                    <a:pt x="260" y="141"/>
                  </a:lnTo>
                  <a:close/>
                  <a:moveTo>
                    <a:pt x="245" y="115"/>
                  </a:moveTo>
                  <a:lnTo>
                    <a:pt x="134" y="172"/>
                  </a:lnTo>
                  <a:lnTo>
                    <a:pt x="125" y="155"/>
                  </a:lnTo>
                  <a:lnTo>
                    <a:pt x="238" y="99"/>
                  </a:lnTo>
                  <a:lnTo>
                    <a:pt x="245" y="115"/>
                  </a:lnTo>
                  <a:close/>
                  <a:moveTo>
                    <a:pt x="97" y="99"/>
                  </a:moveTo>
                  <a:lnTo>
                    <a:pt x="210" y="42"/>
                  </a:lnTo>
                  <a:lnTo>
                    <a:pt x="217" y="59"/>
                  </a:lnTo>
                  <a:lnTo>
                    <a:pt x="106" y="113"/>
                  </a:lnTo>
                  <a:lnTo>
                    <a:pt x="97" y="99"/>
                  </a:lnTo>
                  <a:close/>
                  <a:moveTo>
                    <a:pt x="111" y="125"/>
                  </a:moveTo>
                  <a:lnTo>
                    <a:pt x="222" y="68"/>
                  </a:lnTo>
                  <a:lnTo>
                    <a:pt x="231" y="85"/>
                  </a:lnTo>
                  <a:lnTo>
                    <a:pt x="118" y="141"/>
                  </a:lnTo>
                  <a:lnTo>
                    <a:pt x="111" y="125"/>
                  </a:lnTo>
                  <a:close/>
                  <a:moveTo>
                    <a:pt x="113" y="245"/>
                  </a:moveTo>
                  <a:lnTo>
                    <a:pt x="160" y="222"/>
                  </a:lnTo>
                  <a:lnTo>
                    <a:pt x="165" y="233"/>
                  </a:lnTo>
                  <a:lnTo>
                    <a:pt x="118" y="255"/>
                  </a:lnTo>
                  <a:lnTo>
                    <a:pt x="113" y="245"/>
                  </a:lnTo>
                  <a:close/>
                  <a:moveTo>
                    <a:pt x="123" y="262"/>
                  </a:moveTo>
                  <a:lnTo>
                    <a:pt x="167" y="241"/>
                  </a:lnTo>
                  <a:lnTo>
                    <a:pt x="172" y="250"/>
                  </a:lnTo>
                  <a:lnTo>
                    <a:pt x="127" y="274"/>
                  </a:lnTo>
                  <a:lnTo>
                    <a:pt x="123" y="262"/>
                  </a:lnTo>
                  <a:close/>
                  <a:moveTo>
                    <a:pt x="137" y="292"/>
                  </a:moveTo>
                  <a:lnTo>
                    <a:pt x="132" y="283"/>
                  </a:lnTo>
                  <a:lnTo>
                    <a:pt x="179" y="259"/>
                  </a:lnTo>
                  <a:lnTo>
                    <a:pt x="184" y="269"/>
                  </a:lnTo>
                  <a:lnTo>
                    <a:pt x="137" y="292"/>
                  </a:lnTo>
                  <a:close/>
                  <a:moveTo>
                    <a:pt x="186" y="207"/>
                  </a:moveTo>
                  <a:lnTo>
                    <a:pt x="271" y="167"/>
                  </a:lnTo>
                  <a:lnTo>
                    <a:pt x="295" y="215"/>
                  </a:lnTo>
                  <a:lnTo>
                    <a:pt x="210" y="257"/>
                  </a:lnTo>
                  <a:lnTo>
                    <a:pt x="186" y="20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2" name="组合 36"/>
          <p:cNvGrpSpPr/>
          <p:nvPr/>
        </p:nvGrpSpPr>
        <p:grpSpPr>
          <a:xfrm>
            <a:off x="275086" y="5981050"/>
            <a:ext cx="505332" cy="529450"/>
            <a:chOff x="6124575" y="2846387"/>
            <a:chExt cx="698500" cy="731838"/>
          </a:xfrm>
          <a:solidFill>
            <a:srgbClr val="3C4357"/>
          </a:solidFill>
        </p:grpSpPr>
        <p:sp>
          <p:nvSpPr>
            <p:cNvPr id="33" name="Freeform 328"/>
            <p:cNvSpPr>
              <a:spLocks noEditPoints="1"/>
            </p:cNvSpPr>
            <p:nvPr/>
          </p:nvSpPr>
          <p:spPr bwMode="auto">
            <a:xfrm>
              <a:off x="6448425" y="2846387"/>
              <a:ext cx="374650" cy="352425"/>
            </a:xfrm>
            <a:custGeom>
              <a:avLst/>
              <a:gdLst>
                <a:gd name="T0" fmla="*/ 66 w 236"/>
                <a:gd name="T1" fmla="*/ 0 h 222"/>
                <a:gd name="T2" fmla="*/ 66 w 236"/>
                <a:gd name="T3" fmla="*/ 125 h 222"/>
                <a:gd name="T4" fmla="*/ 82 w 236"/>
                <a:gd name="T5" fmla="*/ 125 h 222"/>
                <a:gd name="T6" fmla="*/ 0 w 236"/>
                <a:gd name="T7" fmla="*/ 222 h 222"/>
                <a:gd name="T8" fmla="*/ 177 w 236"/>
                <a:gd name="T9" fmla="*/ 125 h 222"/>
                <a:gd name="T10" fmla="*/ 236 w 236"/>
                <a:gd name="T11" fmla="*/ 125 h 222"/>
                <a:gd name="T12" fmla="*/ 236 w 236"/>
                <a:gd name="T13" fmla="*/ 0 h 222"/>
                <a:gd name="T14" fmla="*/ 66 w 236"/>
                <a:gd name="T15" fmla="*/ 0 h 222"/>
                <a:gd name="T16" fmla="*/ 165 w 236"/>
                <a:gd name="T17" fmla="*/ 104 h 222"/>
                <a:gd name="T18" fmla="*/ 148 w 236"/>
                <a:gd name="T19" fmla="*/ 104 h 222"/>
                <a:gd name="T20" fmla="*/ 148 w 236"/>
                <a:gd name="T21" fmla="*/ 68 h 222"/>
                <a:gd name="T22" fmla="*/ 125 w 236"/>
                <a:gd name="T23" fmla="*/ 68 h 222"/>
                <a:gd name="T24" fmla="*/ 125 w 236"/>
                <a:gd name="T25" fmla="*/ 104 h 222"/>
                <a:gd name="T26" fmla="*/ 111 w 236"/>
                <a:gd name="T27" fmla="*/ 104 h 222"/>
                <a:gd name="T28" fmla="*/ 111 w 236"/>
                <a:gd name="T29" fmla="*/ 23 h 222"/>
                <a:gd name="T30" fmla="*/ 125 w 236"/>
                <a:gd name="T31" fmla="*/ 23 h 222"/>
                <a:gd name="T32" fmla="*/ 125 w 236"/>
                <a:gd name="T33" fmla="*/ 59 h 222"/>
                <a:gd name="T34" fmla="*/ 148 w 236"/>
                <a:gd name="T35" fmla="*/ 59 h 222"/>
                <a:gd name="T36" fmla="*/ 148 w 236"/>
                <a:gd name="T37" fmla="*/ 23 h 222"/>
                <a:gd name="T38" fmla="*/ 165 w 236"/>
                <a:gd name="T39" fmla="*/ 23 h 222"/>
                <a:gd name="T40" fmla="*/ 165 w 236"/>
                <a:gd name="T41" fmla="*/ 104 h 222"/>
                <a:gd name="T42" fmla="*/ 200 w 236"/>
                <a:gd name="T43" fmla="*/ 106 h 222"/>
                <a:gd name="T44" fmla="*/ 186 w 236"/>
                <a:gd name="T45" fmla="*/ 106 h 222"/>
                <a:gd name="T46" fmla="*/ 186 w 236"/>
                <a:gd name="T47" fmla="*/ 52 h 222"/>
                <a:gd name="T48" fmla="*/ 200 w 236"/>
                <a:gd name="T49" fmla="*/ 52 h 222"/>
                <a:gd name="T50" fmla="*/ 200 w 236"/>
                <a:gd name="T51" fmla="*/ 106 h 222"/>
                <a:gd name="T52" fmla="*/ 200 w 236"/>
                <a:gd name="T53" fmla="*/ 45 h 222"/>
                <a:gd name="T54" fmla="*/ 186 w 236"/>
                <a:gd name="T55" fmla="*/ 45 h 222"/>
                <a:gd name="T56" fmla="*/ 186 w 236"/>
                <a:gd name="T57" fmla="*/ 31 h 222"/>
                <a:gd name="T58" fmla="*/ 200 w 236"/>
                <a:gd name="T59" fmla="*/ 31 h 222"/>
                <a:gd name="T60" fmla="*/ 200 w 236"/>
                <a:gd name="T61" fmla="*/ 45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6" h="222">
                  <a:moveTo>
                    <a:pt x="66" y="0"/>
                  </a:moveTo>
                  <a:lnTo>
                    <a:pt x="66" y="125"/>
                  </a:lnTo>
                  <a:lnTo>
                    <a:pt x="82" y="125"/>
                  </a:lnTo>
                  <a:lnTo>
                    <a:pt x="0" y="222"/>
                  </a:lnTo>
                  <a:lnTo>
                    <a:pt x="177" y="125"/>
                  </a:lnTo>
                  <a:lnTo>
                    <a:pt x="236" y="125"/>
                  </a:lnTo>
                  <a:lnTo>
                    <a:pt x="236" y="0"/>
                  </a:lnTo>
                  <a:lnTo>
                    <a:pt x="66" y="0"/>
                  </a:lnTo>
                  <a:close/>
                  <a:moveTo>
                    <a:pt x="165" y="104"/>
                  </a:moveTo>
                  <a:lnTo>
                    <a:pt x="148" y="104"/>
                  </a:lnTo>
                  <a:lnTo>
                    <a:pt x="148" y="68"/>
                  </a:lnTo>
                  <a:lnTo>
                    <a:pt x="125" y="68"/>
                  </a:lnTo>
                  <a:lnTo>
                    <a:pt x="125" y="104"/>
                  </a:lnTo>
                  <a:lnTo>
                    <a:pt x="111" y="104"/>
                  </a:lnTo>
                  <a:lnTo>
                    <a:pt x="111" y="23"/>
                  </a:lnTo>
                  <a:lnTo>
                    <a:pt x="125" y="23"/>
                  </a:lnTo>
                  <a:lnTo>
                    <a:pt x="125" y="59"/>
                  </a:lnTo>
                  <a:lnTo>
                    <a:pt x="148" y="59"/>
                  </a:lnTo>
                  <a:lnTo>
                    <a:pt x="148" y="23"/>
                  </a:lnTo>
                  <a:lnTo>
                    <a:pt x="165" y="23"/>
                  </a:lnTo>
                  <a:lnTo>
                    <a:pt x="165" y="104"/>
                  </a:lnTo>
                  <a:close/>
                  <a:moveTo>
                    <a:pt x="200" y="106"/>
                  </a:moveTo>
                  <a:lnTo>
                    <a:pt x="186" y="106"/>
                  </a:lnTo>
                  <a:lnTo>
                    <a:pt x="186" y="52"/>
                  </a:lnTo>
                  <a:lnTo>
                    <a:pt x="200" y="52"/>
                  </a:lnTo>
                  <a:lnTo>
                    <a:pt x="200" y="106"/>
                  </a:lnTo>
                  <a:close/>
                  <a:moveTo>
                    <a:pt x="200" y="45"/>
                  </a:moveTo>
                  <a:lnTo>
                    <a:pt x="186" y="45"/>
                  </a:lnTo>
                  <a:lnTo>
                    <a:pt x="186" y="31"/>
                  </a:lnTo>
                  <a:lnTo>
                    <a:pt x="200" y="31"/>
                  </a:lnTo>
                  <a:lnTo>
                    <a:pt x="200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29"/>
            <p:cNvSpPr>
              <a:spLocks noEditPoints="1"/>
            </p:cNvSpPr>
            <p:nvPr/>
          </p:nvSpPr>
          <p:spPr bwMode="auto">
            <a:xfrm>
              <a:off x="6124575" y="2978150"/>
              <a:ext cx="390525" cy="600075"/>
            </a:xfrm>
            <a:custGeom>
              <a:avLst/>
              <a:gdLst>
                <a:gd name="T0" fmla="*/ 89 w 104"/>
                <a:gd name="T1" fmla="*/ 112 h 160"/>
                <a:gd name="T2" fmla="*/ 77 w 104"/>
                <a:gd name="T3" fmla="*/ 124 h 160"/>
                <a:gd name="T4" fmla="*/ 26 w 104"/>
                <a:gd name="T5" fmla="*/ 124 h 160"/>
                <a:gd name="T6" fmla="*/ 14 w 104"/>
                <a:gd name="T7" fmla="*/ 112 h 160"/>
                <a:gd name="T8" fmla="*/ 14 w 104"/>
                <a:gd name="T9" fmla="*/ 27 h 160"/>
                <a:gd name="T10" fmla="*/ 26 w 104"/>
                <a:gd name="T11" fmla="*/ 15 h 160"/>
                <a:gd name="T12" fmla="*/ 77 w 104"/>
                <a:gd name="T13" fmla="*/ 15 h 160"/>
                <a:gd name="T14" fmla="*/ 89 w 104"/>
                <a:gd name="T15" fmla="*/ 27 h 160"/>
                <a:gd name="T16" fmla="*/ 89 w 104"/>
                <a:gd name="T17" fmla="*/ 48 h 160"/>
                <a:gd name="T18" fmla="*/ 104 w 104"/>
                <a:gd name="T19" fmla="*/ 31 h 160"/>
                <a:gd name="T20" fmla="*/ 104 w 104"/>
                <a:gd name="T21" fmla="*/ 12 h 160"/>
                <a:gd name="T22" fmla="*/ 92 w 104"/>
                <a:gd name="T23" fmla="*/ 0 h 160"/>
                <a:gd name="T24" fmla="*/ 12 w 104"/>
                <a:gd name="T25" fmla="*/ 0 h 160"/>
                <a:gd name="T26" fmla="*/ 0 w 104"/>
                <a:gd name="T27" fmla="*/ 12 h 160"/>
                <a:gd name="T28" fmla="*/ 0 w 104"/>
                <a:gd name="T29" fmla="*/ 149 h 160"/>
                <a:gd name="T30" fmla="*/ 12 w 104"/>
                <a:gd name="T31" fmla="*/ 160 h 160"/>
                <a:gd name="T32" fmla="*/ 92 w 104"/>
                <a:gd name="T33" fmla="*/ 160 h 160"/>
                <a:gd name="T34" fmla="*/ 103 w 104"/>
                <a:gd name="T35" fmla="*/ 149 h 160"/>
                <a:gd name="T36" fmla="*/ 104 w 104"/>
                <a:gd name="T37" fmla="*/ 57 h 160"/>
                <a:gd name="T38" fmla="*/ 89 w 104"/>
                <a:gd name="T39" fmla="*/ 64 h 160"/>
                <a:gd name="T40" fmla="*/ 89 w 104"/>
                <a:gd name="T41" fmla="*/ 112 h 160"/>
                <a:gd name="T42" fmla="*/ 52 w 104"/>
                <a:gd name="T43" fmla="*/ 153 h 160"/>
                <a:gd name="T44" fmla="*/ 40 w 104"/>
                <a:gd name="T45" fmla="*/ 142 h 160"/>
                <a:gd name="T46" fmla="*/ 52 w 104"/>
                <a:gd name="T47" fmla="*/ 130 h 160"/>
                <a:gd name="T48" fmla="*/ 63 w 104"/>
                <a:gd name="T49" fmla="*/ 142 h 160"/>
                <a:gd name="T50" fmla="*/ 52 w 104"/>
                <a:gd name="T51" fmla="*/ 153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4" h="160">
                  <a:moveTo>
                    <a:pt x="89" y="112"/>
                  </a:moveTo>
                  <a:cubicBezTo>
                    <a:pt x="89" y="119"/>
                    <a:pt x="84" y="124"/>
                    <a:pt x="77" y="124"/>
                  </a:cubicBezTo>
                  <a:cubicBezTo>
                    <a:pt x="26" y="124"/>
                    <a:pt x="26" y="124"/>
                    <a:pt x="26" y="124"/>
                  </a:cubicBezTo>
                  <a:cubicBezTo>
                    <a:pt x="20" y="124"/>
                    <a:pt x="14" y="119"/>
                    <a:pt x="14" y="112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0"/>
                    <a:pt x="20" y="15"/>
                    <a:pt x="26" y="15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84" y="15"/>
                    <a:pt x="89" y="20"/>
                    <a:pt x="89" y="2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5"/>
                    <a:pt x="98" y="0"/>
                    <a:pt x="9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55"/>
                    <a:pt x="5" y="160"/>
                    <a:pt x="12" y="160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8" y="160"/>
                    <a:pt x="103" y="155"/>
                    <a:pt x="103" y="149"/>
                  </a:cubicBezTo>
                  <a:cubicBezTo>
                    <a:pt x="104" y="57"/>
                    <a:pt x="104" y="57"/>
                    <a:pt x="104" y="57"/>
                  </a:cubicBezTo>
                  <a:cubicBezTo>
                    <a:pt x="89" y="64"/>
                    <a:pt x="89" y="64"/>
                    <a:pt x="89" y="64"/>
                  </a:cubicBezTo>
                  <a:lnTo>
                    <a:pt x="89" y="112"/>
                  </a:lnTo>
                  <a:close/>
                  <a:moveTo>
                    <a:pt x="52" y="153"/>
                  </a:moveTo>
                  <a:cubicBezTo>
                    <a:pt x="45" y="153"/>
                    <a:pt x="40" y="148"/>
                    <a:pt x="40" y="142"/>
                  </a:cubicBezTo>
                  <a:cubicBezTo>
                    <a:pt x="40" y="135"/>
                    <a:pt x="45" y="130"/>
                    <a:pt x="52" y="130"/>
                  </a:cubicBezTo>
                  <a:cubicBezTo>
                    <a:pt x="58" y="130"/>
                    <a:pt x="63" y="135"/>
                    <a:pt x="63" y="142"/>
                  </a:cubicBezTo>
                  <a:cubicBezTo>
                    <a:pt x="63" y="148"/>
                    <a:pt x="58" y="153"/>
                    <a:pt x="52" y="1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30"/>
            <p:cNvSpPr>
              <a:spLocks/>
            </p:cNvSpPr>
            <p:nvPr/>
          </p:nvSpPr>
          <p:spPr bwMode="auto">
            <a:xfrm>
              <a:off x="6223000" y="3224212"/>
              <a:ext cx="190500" cy="120650"/>
            </a:xfrm>
            <a:custGeom>
              <a:avLst/>
              <a:gdLst>
                <a:gd name="T0" fmla="*/ 0 w 51"/>
                <a:gd name="T1" fmla="*/ 18 h 32"/>
                <a:gd name="T2" fmla="*/ 0 w 51"/>
                <a:gd name="T3" fmla="*/ 32 h 32"/>
                <a:gd name="T4" fmla="*/ 51 w 51"/>
                <a:gd name="T5" fmla="*/ 32 h 32"/>
                <a:gd name="T6" fmla="*/ 51 w 51"/>
                <a:gd name="T7" fmla="*/ 18 h 32"/>
                <a:gd name="T8" fmla="*/ 36 w 51"/>
                <a:gd name="T9" fmla="*/ 0 h 32"/>
                <a:gd name="T10" fmla="*/ 26 w 51"/>
                <a:gd name="T11" fmla="*/ 28 h 32"/>
                <a:gd name="T12" fmla="*/ 16 w 51"/>
                <a:gd name="T13" fmla="*/ 0 h 32"/>
                <a:gd name="T14" fmla="*/ 0 w 51"/>
                <a:gd name="T15" fmla="*/ 1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32">
                  <a:moveTo>
                    <a:pt x="0" y="18"/>
                  </a:moveTo>
                  <a:cubicBezTo>
                    <a:pt x="0" y="24"/>
                    <a:pt x="0" y="29"/>
                    <a:pt x="0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29"/>
                    <a:pt x="51" y="24"/>
                    <a:pt x="51" y="18"/>
                  </a:cubicBezTo>
                  <a:cubicBezTo>
                    <a:pt x="51" y="7"/>
                    <a:pt x="43" y="2"/>
                    <a:pt x="36" y="0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9" y="2"/>
                    <a:pt x="0" y="7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31"/>
            <p:cNvSpPr>
              <a:spLocks/>
            </p:cNvSpPr>
            <p:nvPr/>
          </p:nvSpPr>
          <p:spPr bwMode="auto">
            <a:xfrm>
              <a:off x="6305550" y="3236912"/>
              <a:ext cx="25400" cy="69850"/>
            </a:xfrm>
            <a:custGeom>
              <a:avLst/>
              <a:gdLst>
                <a:gd name="T0" fmla="*/ 0 w 16"/>
                <a:gd name="T1" fmla="*/ 23 h 44"/>
                <a:gd name="T2" fmla="*/ 9 w 16"/>
                <a:gd name="T3" fmla="*/ 44 h 44"/>
                <a:gd name="T4" fmla="*/ 16 w 16"/>
                <a:gd name="T5" fmla="*/ 23 h 44"/>
                <a:gd name="T6" fmla="*/ 9 w 16"/>
                <a:gd name="T7" fmla="*/ 0 h 44"/>
                <a:gd name="T8" fmla="*/ 7 w 16"/>
                <a:gd name="T9" fmla="*/ 0 h 44"/>
                <a:gd name="T10" fmla="*/ 0 w 16"/>
                <a:gd name="T11" fmla="*/ 2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44">
                  <a:moveTo>
                    <a:pt x="0" y="23"/>
                  </a:moveTo>
                  <a:lnTo>
                    <a:pt x="9" y="44"/>
                  </a:lnTo>
                  <a:lnTo>
                    <a:pt x="16" y="23"/>
                  </a:lnTo>
                  <a:lnTo>
                    <a:pt x="9" y="0"/>
                  </a:lnTo>
                  <a:lnTo>
                    <a:pt x="7" y="0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32"/>
            <p:cNvSpPr>
              <a:spLocks/>
            </p:cNvSpPr>
            <p:nvPr/>
          </p:nvSpPr>
          <p:spPr bwMode="auto">
            <a:xfrm>
              <a:off x="6283325" y="3135312"/>
              <a:ext cx="71438" cy="93663"/>
            </a:xfrm>
            <a:custGeom>
              <a:avLst/>
              <a:gdLst>
                <a:gd name="T0" fmla="*/ 19 w 19"/>
                <a:gd name="T1" fmla="*/ 13 h 25"/>
                <a:gd name="T2" fmla="*/ 9 w 19"/>
                <a:gd name="T3" fmla="*/ 0 h 25"/>
                <a:gd name="T4" fmla="*/ 0 w 19"/>
                <a:gd name="T5" fmla="*/ 13 h 25"/>
                <a:gd name="T6" fmla="*/ 9 w 19"/>
                <a:gd name="T7" fmla="*/ 25 h 25"/>
                <a:gd name="T8" fmla="*/ 19 w 19"/>
                <a:gd name="T9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5">
                  <a:moveTo>
                    <a:pt x="19" y="13"/>
                  </a:moveTo>
                  <a:cubicBezTo>
                    <a:pt x="19" y="6"/>
                    <a:pt x="17" y="0"/>
                    <a:pt x="9" y="0"/>
                  </a:cubicBezTo>
                  <a:cubicBezTo>
                    <a:pt x="2" y="0"/>
                    <a:pt x="0" y="6"/>
                    <a:pt x="0" y="13"/>
                  </a:cubicBezTo>
                  <a:cubicBezTo>
                    <a:pt x="0" y="19"/>
                    <a:pt x="5" y="25"/>
                    <a:pt x="9" y="25"/>
                  </a:cubicBezTo>
                  <a:cubicBezTo>
                    <a:pt x="13" y="25"/>
                    <a:pt x="19" y="19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8" name="Freeform 288"/>
          <p:cNvSpPr>
            <a:spLocks/>
          </p:cNvSpPr>
          <p:nvPr/>
        </p:nvSpPr>
        <p:spPr bwMode="auto">
          <a:xfrm>
            <a:off x="298118" y="5048692"/>
            <a:ext cx="289647" cy="379249"/>
          </a:xfrm>
          <a:custGeom>
            <a:avLst/>
            <a:gdLst>
              <a:gd name="T0" fmla="*/ 23 w 59"/>
              <a:gd name="T1" fmla="*/ 0 h 77"/>
              <a:gd name="T2" fmla="*/ 23 w 59"/>
              <a:gd name="T3" fmla="*/ 9 h 77"/>
              <a:gd name="T4" fmla="*/ 0 w 59"/>
              <a:gd name="T5" fmla="*/ 26 h 77"/>
              <a:gd name="T6" fmla="*/ 24 w 59"/>
              <a:gd name="T7" fmla="*/ 43 h 77"/>
              <a:gd name="T8" fmla="*/ 39 w 59"/>
              <a:gd name="T9" fmla="*/ 52 h 77"/>
              <a:gd name="T10" fmla="*/ 26 w 59"/>
              <a:gd name="T11" fmla="*/ 58 h 77"/>
              <a:gd name="T12" fmla="*/ 7 w 59"/>
              <a:gd name="T13" fmla="*/ 55 h 77"/>
              <a:gd name="T14" fmla="*/ 7 w 59"/>
              <a:gd name="T15" fmla="*/ 67 h 77"/>
              <a:gd name="T16" fmla="*/ 22 w 59"/>
              <a:gd name="T17" fmla="*/ 68 h 77"/>
              <a:gd name="T18" fmla="*/ 22 w 59"/>
              <a:gd name="T19" fmla="*/ 77 h 77"/>
              <a:gd name="T20" fmla="*/ 35 w 59"/>
              <a:gd name="T21" fmla="*/ 77 h 77"/>
              <a:gd name="T22" fmla="*/ 35 w 59"/>
              <a:gd name="T23" fmla="*/ 68 h 77"/>
              <a:gd name="T24" fmla="*/ 59 w 59"/>
              <a:gd name="T25" fmla="*/ 50 h 77"/>
              <a:gd name="T26" fmla="*/ 37 w 59"/>
              <a:gd name="T27" fmla="*/ 33 h 77"/>
              <a:gd name="T28" fmla="*/ 21 w 59"/>
              <a:gd name="T29" fmla="*/ 25 h 77"/>
              <a:gd name="T30" fmla="*/ 32 w 59"/>
              <a:gd name="T31" fmla="*/ 19 h 77"/>
              <a:gd name="T32" fmla="*/ 50 w 59"/>
              <a:gd name="T33" fmla="*/ 22 h 77"/>
              <a:gd name="T34" fmla="*/ 50 w 59"/>
              <a:gd name="T35" fmla="*/ 10 h 77"/>
              <a:gd name="T36" fmla="*/ 36 w 59"/>
              <a:gd name="T37" fmla="*/ 9 h 77"/>
              <a:gd name="T38" fmla="*/ 36 w 59"/>
              <a:gd name="T39" fmla="*/ 0 h 77"/>
              <a:gd name="T40" fmla="*/ 23 w 59"/>
              <a:gd name="T41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9" h="77">
                <a:moveTo>
                  <a:pt x="23" y="0"/>
                </a:moveTo>
                <a:cubicBezTo>
                  <a:pt x="23" y="9"/>
                  <a:pt x="23" y="9"/>
                  <a:pt x="23" y="9"/>
                </a:cubicBezTo>
                <a:cubicBezTo>
                  <a:pt x="8" y="11"/>
                  <a:pt x="0" y="18"/>
                  <a:pt x="0" y="26"/>
                </a:cubicBezTo>
                <a:cubicBezTo>
                  <a:pt x="0" y="35"/>
                  <a:pt x="10" y="40"/>
                  <a:pt x="24" y="43"/>
                </a:cubicBezTo>
                <a:cubicBezTo>
                  <a:pt x="34" y="46"/>
                  <a:pt x="39" y="48"/>
                  <a:pt x="39" y="52"/>
                </a:cubicBezTo>
                <a:cubicBezTo>
                  <a:pt x="39" y="55"/>
                  <a:pt x="33" y="58"/>
                  <a:pt x="26" y="58"/>
                </a:cubicBezTo>
                <a:cubicBezTo>
                  <a:pt x="19" y="58"/>
                  <a:pt x="12" y="56"/>
                  <a:pt x="7" y="55"/>
                </a:cubicBezTo>
                <a:cubicBezTo>
                  <a:pt x="7" y="67"/>
                  <a:pt x="7" y="67"/>
                  <a:pt x="7" y="67"/>
                </a:cubicBezTo>
                <a:cubicBezTo>
                  <a:pt x="11" y="68"/>
                  <a:pt x="17" y="68"/>
                  <a:pt x="22" y="68"/>
                </a:cubicBezTo>
                <a:cubicBezTo>
                  <a:pt x="22" y="77"/>
                  <a:pt x="22" y="77"/>
                  <a:pt x="22" y="77"/>
                </a:cubicBezTo>
                <a:cubicBezTo>
                  <a:pt x="35" y="77"/>
                  <a:pt x="35" y="77"/>
                  <a:pt x="35" y="77"/>
                </a:cubicBezTo>
                <a:cubicBezTo>
                  <a:pt x="35" y="68"/>
                  <a:pt x="35" y="68"/>
                  <a:pt x="35" y="68"/>
                </a:cubicBezTo>
                <a:cubicBezTo>
                  <a:pt x="51" y="66"/>
                  <a:pt x="59" y="59"/>
                  <a:pt x="59" y="50"/>
                </a:cubicBezTo>
                <a:cubicBezTo>
                  <a:pt x="59" y="42"/>
                  <a:pt x="53" y="37"/>
                  <a:pt x="37" y="33"/>
                </a:cubicBezTo>
                <a:cubicBezTo>
                  <a:pt x="25" y="30"/>
                  <a:pt x="21" y="28"/>
                  <a:pt x="21" y="25"/>
                </a:cubicBezTo>
                <a:cubicBezTo>
                  <a:pt x="21" y="22"/>
                  <a:pt x="23" y="19"/>
                  <a:pt x="32" y="19"/>
                </a:cubicBezTo>
                <a:cubicBezTo>
                  <a:pt x="40" y="19"/>
                  <a:pt x="46" y="21"/>
                  <a:pt x="50" y="22"/>
                </a:cubicBezTo>
                <a:cubicBezTo>
                  <a:pt x="50" y="10"/>
                  <a:pt x="50" y="10"/>
                  <a:pt x="50" y="10"/>
                </a:cubicBezTo>
                <a:cubicBezTo>
                  <a:pt x="46" y="9"/>
                  <a:pt x="42" y="9"/>
                  <a:pt x="36" y="9"/>
                </a:cubicBezTo>
                <a:cubicBezTo>
                  <a:pt x="36" y="0"/>
                  <a:pt x="36" y="0"/>
                  <a:pt x="36" y="0"/>
                </a:cubicBezTo>
                <a:lnTo>
                  <a:pt x="23" y="0"/>
                </a:lnTo>
                <a:close/>
              </a:path>
            </a:pathLst>
          </a:custGeom>
          <a:solidFill>
            <a:srgbClr val="FF9D0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3804" y="6236469"/>
            <a:ext cx="665951" cy="37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391052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37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3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900" decel="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6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6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6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  <p:bldP spid="19" grpId="0"/>
      <p:bldP spid="22" grpId="0"/>
      <p:bldP spid="23" grpId="0" animBg="1"/>
      <p:bldP spid="24" grpId="0" animBg="1"/>
      <p:bldP spid="25" grpId="0" animBg="1"/>
      <p:bldP spid="3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11243"/>
            <a:ext cx="6095999" cy="6858000"/>
          </a:xfrm>
          <a:prstGeom prst="rect">
            <a:avLst/>
          </a:prstGeom>
          <a:solidFill>
            <a:schemeClr val="bg1">
              <a:lumMod val="8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4" name="组 13"/>
          <p:cNvGrpSpPr/>
          <p:nvPr/>
        </p:nvGrpSpPr>
        <p:grpSpPr>
          <a:xfrm flipV="1">
            <a:off x="0" y="0"/>
            <a:ext cx="501502" cy="693641"/>
            <a:chOff x="821412" y="4708544"/>
            <a:chExt cx="472697" cy="653800"/>
          </a:xfrm>
        </p:grpSpPr>
        <p:sp>
          <p:nvSpPr>
            <p:cNvPr id="15" name="三角形 14"/>
            <p:cNvSpPr/>
            <p:nvPr/>
          </p:nvSpPr>
          <p:spPr>
            <a:xfrm>
              <a:off x="821412" y="4708544"/>
              <a:ext cx="314793" cy="6538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三角形 15"/>
            <p:cNvSpPr/>
            <p:nvPr/>
          </p:nvSpPr>
          <p:spPr>
            <a:xfrm>
              <a:off x="1046265" y="4847590"/>
              <a:ext cx="247844" cy="514753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3566775" y="693641"/>
            <a:ext cx="540818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dirty="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功能介绍</a:t>
            </a:r>
            <a:r>
              <a:rPr kumimoji="1" lang="en-US" altLang="zh-CN" sz="5000" dirty="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·</a:t>
            </a:r>
            <a:r>
              <a:rPr kumimoji="1" lang="zh-CN" altLang="en-US" sz="50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发现</a:t>
            </a:r>
            <a:endParaRPr kumimoji="1" lang="zh-CN" altLang="en-US" sz="50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05902" y="2458338"/>
            <a:ext cx="18388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社</a:t>
            </a:r>
            <a:r>
              <a:rPr kumimoji="1" lang="en-US" altLang="zh-CN" sz="5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	</a:t>
            </a:r>
            <a:r>
              <a:rPr kumimoji="1" lang="zh-CN" altLang="en-US" sz="5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区</a:t>
            </a:r>
            <a:endParaRPr kumimoji="1" lang="zh-CN" altLang="en-US" sz="50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12" name="组 11"/>
          <p:cNvGrpSpPr/>
          <p:nvPr/>
        </p:nvGrpSpPr>
        <p:grpSpPr>
          <a:xfrm>
            <a:off x="405128" y="2631170"/>
            <a:ext cx="123006" cy="2065049"/>
            <a:chOff x="238554" y="2325877"/>
            <a:chExt cx="95422" cy="2942809"/>
          </a:xfrm>
        </p:grpSpPr>
        <p:sp>
          <p:nvSpPr>
            <p:cNvPr id="11" name="矩形 10"/>
            <p:cNvSpPr/>
            <p:nvPr/>
          </p:nvSpPr>
          <p:spPr>
            <a:xfrm>
              <a:off x="238555" y="2325877"/>
              <a:ext cx="95421" cy="2942809"/>
            </a:xfrm>
            <a:prstGeom prst="rect">
              <a:avLst/>
            </a:prstGeom>
            <a:solidFill>
              <a:srgbClr val="FFD8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238554" y="2325877"/>
              <a:ext cx="95422" cy="2543176"/>
            </a:xfrm>
            <a:prstGeom prst="rect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6599063" y="2458338"/>
            <a:ext cx="18388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商</a:t>
            </a:r>
            <a:r>
              <a:rPr kumimoji="1" lang="en-US" altLang="zh-CN" sz="5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	</a:t>
            </a:r>
            <a:r>
              <a:rPr kumimoji="1" lang="zh-CN" altLang="en-US" sz="5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城</a:t>
            </a:r>
            <a:endParaRPr kumimoji="1" lang="zh-CN" altLang="en-US" sz="50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cxnSp>
        <p:nvCxnSpPr>
          <p:cNvPr id="31" name="直线连接符 30"/>
          <p:cNvCxnSpPr/>
          <p:nvPr/>
        </p:nvCxnSpPr>
        <p:spPr>
          <a:xfrm>
            <a:off x="11480800" y="3306846"/>
            <a:ext cx="0" cy="98901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 31"/>
          <p:cNvGrpSpPr/>
          <p:nvPr/>
        </p:nvGrpSpPr>
        <p:grpSpPr>
          <a:xfrm flipH="1">
            <a:off x="11364685" y="4846940"/>
            <a:ext cx="232229" cy="471944"/>
            <a:chOff x="821412" y="4708544"/>
            <a:chExt cx="363254" cy="763240"/>
          </a:xfrm>
        </p:grpSpPr>
        <p:sp>
          <p:nvSpPr>
            <p:cNvPr id="33" name="三角形 32"/>
            <p:cNvSpPr/>
            <p:nvPr/>
          </p:nvSpPr>
          <p:spPr>
            <a:xfrm>
              <a:off x="821412" y="4708544"/>
              <a:ext cx="314793" cy="653800"/>
            </a:xfrm>
            <a:prstGeom prst="triangle">
              <a:avLst/>
            </a:prstGeom>
            <a:solidFill>
              <a:schemeClr val="dk1">
                <a:alpha val="34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4" name="三角形 33"/>
            <p:cNvSpPr/>
            <p:nvPr/>
          </p:nvSpPr>
          <p:spPr>
            <a:xfrm>
              <a:off x="936821" y="4957031"/>
              <a:ext cx="247845" cy="514753"/>
            </a:xfrm>
            <a:prstGeom prst="triangle">
              <a:avLst/>
            </a:prstGeom>
            <a:solidFill>
              <a:srgbClr val="FF9D02">
                <a:alpha val="5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5" name="矩形 34"/>
          <p:cNvSpPr/>
          <p:nvPr/>
        </p:nvSpPr>
        <p:spPr>
          <a:xfrm>
            <a:off x="6490182" y="3523478"/>
            <a:ext cx="4698722" cy="12464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Tx/>
              <a:buChar char="-"/>
            </a:pPr>
            <a:r>
              <a:rPr lang="zh-CN" altLang="en-US" sz="25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装备</a:t>
            </a:r>
            <a:r>
              <a:rPr lang="zh-CN" altLang="en-US" sz="2500" dirty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集市：热门运动装备团</a:t>
            </a:r>
            <a:r>
              <a:rPr lang="zh-CN" altLang="en-US" sz="25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购</a:t>
            </a:r>
            <a:endParaRPr lang="en-US" altLang="zh-CN" sz="2500" dirty="0" smtClean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marL="342900" indent="-342900">
              <a:buFontTx/>
              <a:buChar char="-"/>
            </a:pPr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专题商品：服饰鞋袜商品、</a:t>
            </a:r>
            <a:endParaRPr lang="en-US" altLang="zh-CN" sz="25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r>
              <a:rPr lang="zh-CN" altLang="en-US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 </a:t>
            </a:r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  营养品归类推荐</a:t>
            </a:r>
            <a:endParaRPr lang="zh-CN" altLang="en-US" sz="25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20089" y="3508599"/>
            <a:ext cx="3095719" cy="12464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Tx/>
              <a:buChar char="-"/>
            </a:pPr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装备</a:t>
            </a:r>
            <a:r>
              <a:rPr lang="zh-CN" altLang="en-US" sz="25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挑选秘籍</a:t>
            </a:r>
            <a:endParaRPr lang="en-US" altLang="zh-CN" sz="25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marL="342900" indent="-342900">
              <a:buFontTx/>
              <a:buChar char="-"/>
            </a:pPr>
            <a:r>
              <a:rPr lang="zh-CN" altLang="en-US" sz="25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教练指点运动技能</a:t>
            </a:r>
            <a:endParaRPr lang="en-US" altLang="zh-CN" sz="2500" dirty="0" smtClean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marL="342900" indent="-342900">
              <a:buFontTx/>
              <a:buChar char="-"/>
            </a:pPr>
            <a:r>
              <a:rPr lang="zh-CN" altLang="en-US" sz="25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最新赛事更新</a:t>
            </a:r>
            <a:endParaRPr lang="en-US" altLang="zh-CN" sz="25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2" name="组 1"/>
          <p:cNvGrpSpPr/>
          <p:nvPr/>
        </p:nvGrpSpPr>
        <p:grpSpPr>
          <a:xfrm>
            <a:off x="5712421" y="1842725"/>
            <a:ext cx="563488" cy="4315614"/>
            <a:chOff x="5893160" y="1842725"/>
            <a:chExt cx="563488" cy="4315614"/>
          </a:xfrm>
        </p:grpSpPr>
        <p:sp>
          <p:nvSpPr>
            <p:cNvPr id="38" name="任意形状 37"/>
            <p:cNvSpPr/>
            <p:nvPr/>
          </p:nvSpPr>
          <p:spPr>
            <a:xfrm>
              <a:off x="5893161" y="1842725"/>
              <a:ext cx="563487" cy="4315614"/>
            </a:xfrm>
            <a:custGeom>
              <a:avLst/>
              <a:gdLst>
                <a:gd name="connsiteX0" fmla="*/ 0 w 563487"/>
                <a:gd name="connsiteY0" fmla="*/ 0 h 4315614"/>
                <a:gd name="connsiteX1" fmla="*/ 563487 w 563487"/>
                <a:gd name="connsiteY1" fmla="*/ 0 h 4315614"/>
                <a:gd name="connsiteX2" fmla="*/ 563487 w 563487"/>
                <a:gd name="connsiteY2" fmla="*/ 1958630 h 4315614"/>
                <a:gd name="connsiteX3" fmla="*/ 385719 w 563487"/>
                <a:gd name="connsiteY3" fmla="*/ 1958630 h 4315614"/>
                <a:gd name="connsiteX4" fmla="*/ 385719 w 563487"/>
                <a:gd name="connsiteY4" fmla="*/ 4315614 h 4315614"/>
                <a:gd name="connsiteX5" fmla="*/ 0 w 563487"/>
                <a:gd name="connsiteY5" fmla="*/ 4315614 h 431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3487" h="4315614">
                  <a:moveTo>
                    <a:pt x="0" y="0"/>
                  </a:moveTo>
                  <a:lnTo>
                    <a:pt x="563487" y="0"/>
                  </a:lnTo>
                  <a:lnTo>
                    <a:pt x="563487" y="1958630"/>
                  </a:lnTo>
                  <a:lnTo>
                    <a:pt x="385719" y="1958630"/>
                  </a:lnTo>
                  <a:lnTo>
                    <a:pt x="385719" y="4315614"/>
                  </a:lnTo>
                  <a:lnTo>
                    <a:pt x="0" y="4315614"/>
                  </a:lnTo>
                  <a:close/>
                </a:path>
              </a:pathLst>
            </a:custGeom>
            <a:solidFill>
              <a:srgbClr val="3C43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5893160" y="2849217"/>
              <a:ext cx="202839" cy="3309122"/>
            </a:xfrm>
            <a:prstGeom prst="rect">
              <a:avLst/>
            </a:prstGeom>
            <a:solidFill>
              <a:srgbClr val="FFD8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636165" y="4884706"/>
            <a:ext cx="39457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accent5">
                    <a:lumMod val="50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干货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满满帮助用户科学</a:t>
            </a:r>
            <a:r>
              <a:rPr lang="zh-CN" altLang="en-US" dirty="0" smtClean="0">
                <a:solidFill>
                  <a:schemeClr val="accent5">
                    <a:lumMod val="50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运动</a:t>
            </a:r>
            <a:endParaRPr lang="en-US" altLang="zh-CN" dirty="0" smtClean="0">
              <a:solidFill>
                <a:schemeClr val="accent5">
                  <a:lumMod val="50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r>
              <a:rPr lang="zh-CN" altLang="en-US" dirty="0" smtClean="0">
                <a:solidFill>
                  <a:schemeClr val="accent5">
                    <a:lumMod val="50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充分了解教练长项助于预约教练</a:t>
            </a:r>
            <a:endParaRPr lang="en-US" altLang="zh-CN" dirty="0">
              <a:solidFill>
                <a:schemeClr val="accent5">
                  <a:lumMod val="50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r>
              <a:rPr lang="zh-CN" altLang="en-US" dirty="0" smtClean="0">
                <a:solidFill>
                  <a:schemeClr val="accent5">
                    <a:lumMod val="50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活跃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交流促进社群</a:t>
            </a:r>
            <a:r>
              <a:rPr lang="zh-CN" altLang="en-US" dirty="0" smtClean="0">
                <a:solidFill>
                  <a:schemeClr val="accent5">
                    <a:lumMod val="50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发展</a:t>
            </a:r>
            <a:endParaRPr lang="en-US" altLang="zh-CN" dirty="0" smtClean="0">
              <a:solidFill>
                <a:schemeClr val="accent5">
                  <a:lumMod val="50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506135" y="4884706"/>
            <a:ext cx="46080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accent5">
                    <a:lumMod val="50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由社区精品推荐团购，保人数助推广</a:t>
            </a:r>
            <a:endParaRPr lang="en-US" altLang="zh-CN" dirty="0" smtClean="0">
              <a:solidFill>
                <a:schemeClr val="accent5">
                  <a:lumMod val="50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r>
              <a:rPr lang="zh-CN" altLang="en-US" dirty="0" smtClean="0">
                <a:solidFill>
                  <a:schemeClr val="accent5">
                    <a:lumMod val="50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商品种类丰富，便于集中运动产品消费人群</a:t>
            </a:r>
            <a:endParaRPr lang="zh-CN" altLang="en-US" dirty="0">
              <a:solidFill>
                <a:schemeClr val="accent5">
                  <a:lumMod val="50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6380491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9" grpId="0"/>
      <p:bldP spid="35" grpId="0"/>
      <p:bldP spid="36" grpId="0"/>
      <p:bldP spid="40" grpId="0"/>
      <p:bldP spid="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4" b="1671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" y="0"/>
            <a:ext cx="12192000" cy="6858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0640" y="4096657"/>
            <a:ext cx="37084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0" dirty="0" smtClean="0">
                <a:solidFill>
                  <a:schemeClr val="bg1">
                    <a:lumMod val="95000"/>
                  </a:schemeClr>
                </a:solidFill>
                <a:latin typeface="FZZhengHeiS-EL-GB" charset="-122"/>
                <a:ea typeface="FZZhengHeiS-EL-GB" charset="-122"/>
                <a:cs typeface="FZZhengHeiS-EL-GB" charset="-122"/>
              </a:rPr>
              <a:t>03</a:t>
            </a:r>
            <a:endParaRPr kumimoji="1" lang="zh-CN" altLang="en-US" sz="20000" dirty="0">
              <a:solidFill>
                <a:schemeClr val="bg1">
                  <a:lumMod val="95000"/>
                </a:schemeClr>
              </a:solidFill>
              <a:latin typeface="FZZhengHeiS-EL-GB" charset="-122"/>
              <a:ea typeface="FZZhengHeiS-EL-GB" charset="-122"/>
              <a:cs typeface="FZZhengHeiS-EL-GB" charset="-122"/>
            </a:endParaRPr>
          </a:p>
        </p:txBody>
      </p:sp>
      <p:grpSp>
        <p:nvGrpSpPr>
          <p:cNvPr id="2" name="组 1"/>
          <p:cNvGrpSpPr/>
          <p:nvPr/>
        </p:nvGrpSpPr>
        <p:grpSpPr>
          <a:xfrm>
            <a:off x="3481977" y="0"/>
            <a:ext cx="21600" cy="6574971"/>
            <a:chOff x="3527697" y="0"/>
            <a:chExt cx="21600" cy="6574971"/>
          </a:xfrm>
        </p:grpSpPr>
        <p:sp>
          <p:nvSpPr>
            <p:cNvPr id="9" name="矩形 8"/>
            <p:cNvSpPr/>
            <p:nvPr/>
          </p:nvSpPr>
          <p:spPr>
            <a:xfrm>
              <a:off x="3527697" y="0"/>
              <a:ext cx="21600" cy="6574971"/>
            </a:xfrm>
            <a:prstGeom prst="rect">
              <a:avLst/>
            </a:prstGeom>
            <a:solidFill>
              <a:schemeClr val="bg1">
                <a:lumMod val="95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3527697" y="5845491"/>
              <a:ext cx="21600" cy="720000"/>
            </a:xfrm>
            <a:prstGeom prst="rect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FF9D02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3779520" y="4675940"/>
            <a:ext cx="4673074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70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创新与优势</a:t>
            </a:r>
            <a:endParaRPr lang="en-US" altLang="zh-CN" sz="70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12" name="组 11"/>
          <p:cNvGrpSpPr/>
          <p:nvPr/>
        </p:nvGrpSpPr>
        <p:grpSpPr>
          <a:xfrm rot="16200000">
            <a:off x="11272370" y="401017"/>
            <a:ext cx="471747" cy="993640"/>
            <a:chOff x="5928650" y="1245851"/>
            <a:chExt cx="471747" cy="993640"/>
          </a:xfrm>
        </p:grpSpPr>
        <p:sp>
          <p:nvSpPr>
            <p:cNvPr id="13" name="三角形 12"/>
            <p:cNvSpPr/>
            <p:nvPr/>
          </p:nvSpPr>
          <p:spPr>
            <a:xfrm>
              <a:off x="5928650" y="1768069"/>
              <a:ext cx="149576" cy="310658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  <p:sp>
          <p:nvSpPr>
            <p:cNvPr id="14" name="三角形 13"/>
            <p:cNvSpPr/>
            <p:nvPr/>
          </p:nvSpPr>
          <p:spPr>
            <a:xfrm>
              <a:off x="5996165" y="1245851"/>
              <a:ext cx="199670" cy="41470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  <p:sp>
          <p:nvSpPr>
            <p:cNvPr id="15" name="三角形 14"/>
            <p:cNvSpPr/>
            <p:nvPr/>
          </p:nvSpPr>
          <p:spPr>
            <a:xfrm flipV="1">
              <a:off x="6194980" y="1915225"/>
              <a:ext cx="205417" cy="324266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2286000" y="5685183"/>
            <a:ext cx="9916160" cy="1222921"/>
            <a:chOff x="2286000" y="5685183"/>
            <a:chExt cx="9916160" cy="1222921"/>
          </a:xfrm>
        </p:grpSpPr>
        <p:cxnSp>
          <p:nvCxnSpPr>
            <p:cNvPr id="17" name="直线连接符 16"/>
            <p:cNvCxnSpPr/>
            <p:nvPr/>
          </p:nvCxnSpPr>
          <p:spPr>
            <a:xfrm>
              <a:off x="5943600" y="5997891"/>
              <a:ext cx="6258560" cy="8601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/>
            <p:nvPr/>
          </p:nvCxnSpPr>
          <p:spPr>
            <a:xfrm>
              <a:off x="6341165" y="5845491"/>
              <a:ext cx="4670259" cy="10125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连接符 18"/>
            <p:cNvCxnSpPr/>
            <p:nvPr/>
          </p:nvCxnSpPr>
          <p:spPr>
            <a:xfrm>
              <a:off x="6738730" y="5685183"/>
              <a:ext cx="3637722" cy="117281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线连接符 19"/>
            <p:cNvCxnSpPr/>
            <p:nvPr/>
          </p:nvCxnSpPr>
          <p:spPr>
            <a:xfrm flipV="1">
              <a:off x="2286000" y="6241774"/>
              <a:ext cx="9916160" cy="61622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连接符 20"/>
            <p:cNvCxnSpPr/>
            <p:nvPr/>
          </p:nvCxnSpPr>
          <p:spPr>
            <a:xfrm flipV="1">
              <a:off x="5088835" y="6047995"/>
              <a:ext cx="7113325" cy="8601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/>
            <p:nvPr/>
          </p:nvCxnSpPr>
          <p:spPr>
            <a:xfrm flipV="1">
              <a:off x="6440557" y="6440557"/>
              <a:ext cx="2570921" cy="46754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连接符 22"/>
            <p:cNvCxnSpPr/>
            <p:nvPr/>
          </p:nvCxnSpPr>
          <p:spPr>
            <a:xfrm flipV="1">
              <a:off x="7765774" y="6440558"/>
              <a:ext cx="1245704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线连接符 23"/>
            <p:cNvCxnSpPr/>
            <p:nvPr/>
          </p:nvCxnSpPr>
          <p:spPr>
            <a:xfrm flipV="1">
              <a:off x="8706678" y="6440558"/>
              <a:ext cx="304800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线连接符 24"/>
            <p:cNvCxnSpPr/>
            <p:nvPr/>
          </p:nvCxnSpPr>
          <p:spPr>
            <a:xfrm flipV="1">
              <a:off x="9011478" y="6440558"/>
              <a:ext cx="0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/>
            <p:cNvCxnSpPr/>
            <p:nvPr/>
          </p:nvCxnSpPr>
          <p:spPr>
            <a:xfrm flipH="1" flipV="1">
              <a:off x="9011478" y="6440558"/>
              <a:ext cx="159026" cy="467546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/>
            <p:nvPr/>
          </p:nvCxnSpPr>
          <p:spPr>
            <a:xfrm flipH="1" flipV="1">
              <a:off x="9011478" y="6440558"/>
              <a:ext cx="318052" cy="467546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连接符 27"/>
            <p:cNvCxnSpPr/>
            <p:nvPr/>
          </p:nvCxnSpPr>
          <p:spPr>
            <a:xfrm flipH="1" flipV="1">
              <a:off x="9011478" y="6440557"/>
              <a:ext cx="516836" cy="417443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/>
            <p:nvPr/>
          </p:nvCxnSpPr>
          <p:spPr>
            <a:xfrm flipH="1" flipV="1">
              <a:off x="9011478" y="6440557"/>
              <a:ext cx="874644" cy="417443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80706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 4"/>
          <p:cNvGrpSpPr/>
          <p:nvPr/>
        </p:nvGrpSpPr>
        <p:grpSpPr>
          <a:xfrm flipV="1">
            <a:off x="0" y="0"/>
            <a:ext cx="501502" cy="693641"/>
            <a:chOff x="821412" y="4708544"/>
            <a:chExt cx="472697" cy="653800"/>
          </a:xfrm>
        </p:grpSpPr>
        <p:sp>
          <p:nvSpPr>
            <p:cNvPr id="6" name="三角形 5"/>
            <p:cNvSpPr/>
            <p:nvPr/>
          </p:nvSpPr>
          <p:spPr>
            <a:xfrm>
              <a:off x="821412" y="4708544"/>
              <a:ext cx="314793" cy="6538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三角形 6"/>
            <p:cNvSpPr/>
            <p:nvPr/>
          </p:nvSpPr>
          <p:spPr>
            <a:xfrm>
              <a:off x="1046265" y="4847590"/>
              <a:ext cx="247844" cy="514753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9" name="组 8"/>
          <p:cNvGrpSpPr/>
          <p:nvPr/>
        </p:nvGrpSpPr>
        <p:grpSpPr>
          <a:xfrm>
            <a:off x="1464308" y="5852682"/>
            <a:ext cx="10105127" cy="45719"/>
            <a:chOff x="821412" y="1969448"/>
            <a:chExt cx="6245627" cy="61993"/>
          </a:xfrm>
        </p:grpSpPr>
        <p:sp>
          <p:nvSpPr>
            <p:cNvPr id="11" name="矩形 10"/>
            <p:cNvSpPr/>
            <p:nvPr/>
          </p:nvSpPr>
          <p:spPr>
            <a:xfrm flipV="1">
              <a:off x="821412" y="1969448"/>
              <a:ext cx="6183824" cy="619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5941664" y="1969448"/>
              <a:ext cx="1125375" cy="61993"/>
            </a:xfrm>
            <a:prstGeom prst="rect">
              <a:avLst/>
            </a:prstGeom>
            <a:solidFill>
              <a:srgbClr val="525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8" name="矩形 17"/>
          <p:cNvSpPr/>
          <p:nvPr/>
        </p:nvSpPr>
        <p:spPr>
          <a:xfrm>
            <a:off x="1066577" y="3110028"/>
            <a:ext cx="292789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通过身份证验证才能使用约伴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功能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系统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后台记录在案，作为事后溯源与控制，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为线下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约伴安全保驾护航。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437937" y="2964508"/>
            <a:ext cx="33528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提供以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约伴、约观赛，约场地、约教练为核心的一站式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服务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完善功能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多样性与精简设计相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平衡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按钮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接入设计方便用户隐藏多余功能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850265" y="1918992"/>
            <a:ext cx="2559609" cy="1062939"/>
            <a:chOff x="850265" y="1918992"/>
            <a:chExt cx="2559609" cy="1062939"/>
          </a:xfrm>
        </p:grpSpPr>
        <p:sp>
          <p:nvSpPr>
            <p:cNvPr id="15" name="矩形 14"/>
            <p:cNvSpPr/>
            <p:nvPr/>
          </p:nvSpPr>
          <p:spPr>
            <a:xfrm>
              <a:off x="1532437" y="2551044"/>
              <a:ext cx="1877437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 dirty="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更高的安全性</a:t>
              </a:r>
              <a:endParaRPr lang="en-US" altLang="zh-CN" sz="22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  <p:grpSp>
          <p:nvGrpSpPr>
            <p:cNvPr id="4" name="组 3"/>
            <p:cNvGrpSpPr/>
            <p:nvPr/>
          </p:nvGrpSpPr>
          <p:grpSpPr>
            <a:xfrm>
              <a:off x="850265" y="1918992"/>
              <a:ext cx="809843" cy="920093"/>
              <a:chOff x="1529951" y="1951085"/>
              <a:chExt cx="809843" cy="920093"/>
            </a:xfrm>
          </p:grpSpPr>
          <p:sp>
            <p:nvSpPr>
              <p:cNvPr id="14" name="任意形状 13"/>
              <p:cNvSpPr/>
              <p:nvPr/>
            </p:nvSpPr>
            <p:spPr>
              <a:xfrm rot="20976925">
                <a:off x="1529951" y="1951085"/>
                <a:ext cx="627235" cy="666541"/>
              </a:xfrm>
              <a:custGeom>
                <a:avLst/>
                <a:gdLst>
                  <a:gd name="connsiteX0" fmla="*/ 1455149 w 1958758"/>
                  <a:gd name="connsiteY0" fmla="*/ 0 h 2081504"/>
                  <a:gd name="connsiteX1" fmla="*/ 1457387 w 1958758"/>
                  <a:gd name="connsiteY1" fmla="*/ 1360 h 2081504"/>
                  <a:gd name="connsiteX2" fmla="*/ 1958758 w 1958758"/>
                  <a:gd name="connsiteY2" fmla="*/ 944326 h 2081504"/>
                  <a:gd name="connsiteX3" fmla="*/ 821580 w 1958758"/>
                  <a:gd name="connsiteY3" fmla="*/ 2081504 h 2081504"/>
                  <a:gd name="connsiteX4" fmla="*/ 17474 w 1958758"/>
                  <a:gd name="connsiteY4" fmla="*/ 1748432 h 2081504"/>
                  <a:gd name="connsiteX5" fmla="*/ 0 w 1958758"/>
                  <a:gd name="connsiteY5" fmla="*/ 1729206 h 2081504"/>
                  <a:gd name="connsiteX6" fmla="*/ 91522 w 1958758"/>
                  <a:gd name="connsiteY6" fmla="*/ 1784807 h 2081504"/>
                  <a:gd name="connsiteX7" fmla="*/ 633568 w 1958758"/>
                  <a:gd name="connsiteY7" fmla="*/ 1922058 h 2081504"/>
                  <a:gd name="connsiteX8" fmla="*/ 1770746 w 1958758"/>
                  <a:gd name="connsiteY8" fmla="*/ 784880 h 2081504"/>
                  <a:gd name="connsiteX9" fmla="*/ 1511070 w 1958758"/>
                  <a:gd name="connsiteY9" fmla="*/ 61529 h 208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8758" h="2081504">
                    <a:moveTo>
                      <a:pt x="1455149" y="0"/>
                    </a:moveTo>
                    <a:lnTo>
                      <a:pt x="1457387" y="1360"/>
                    </a:lnTo>
                    <a:cubicBezTo>
                      <a:pt x="1759878" y="205719"/>
                      <a:pt x="1958758" y="551797"/>
                      <a:pt x="1958758" y="944326"/>
                    </a:cubicBezTo>
                    <a:cubicBezTo>
                      <a:pt x="1958758" y="1572372"/>
                      <a:pt x="1449626" y="2081504"/>
                      <a:pt x="821580" y="2081504"/>
                    </a:cubicBezTo>
                    <a:cubicBezTo>
                      <a:pt x="507557" y="2081504"/>
                      <a:pt x="223263" y="1954221"/>
                      <a:pt x="17474" y="1748432"/>
                    </a:cubicBezTo>
                    <a:lnTo>
                      <a:pt x="0" y="1729206"/>
                    </a:lnTo>
                    <a:lnTo>
                      <a:pt x="91522" y="1784807"/>
                    </a:lnTo>
                    <a:cubicBezTo>
                      <a:pt x="252652" y="1872338"/>
                      <a:pt x="437304" y="1922058"/>
                      <a:pt x="633568" y="1922058"/>
                    </a:cubicBezTo>
                    <a:cubicBezTo>
                      <a:pt x="1261614" y="1922058"/>
                      <a:pt x="1770746" y="1412926"/>
                      <a:pt x="1770746" y="784880"/>
                    </a:cubicBezTo>
                    <a:cubicBezTo>
                      <a:pt x="1770746" y="510110"/>
                      <a:pt x="1673295" y="258101"/>
                      <a:pt x="1511070" y="6152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50000"/>
                      <a:lumOff val="50000"/>
                    </a:schemeClr>
                  </a:gs>
                  <a:gs pos="100000">
                    <a:srgbClr val="3C4357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2" name="任意形状 21"/>
              <p:cNvSpPr/>
              <p:nvPr/>
            </p:nvSpPr>
            <p:spPr>
              <a:xfrm rot="10800000">
                <a:off x="1948196" y="2455040"/>
                <a:ext cx="391598" cy="416138"/>
              </a:xfrm>
              <a:custGeom>
                <a:avLst/>
                <a:gdLst>
                  <a:gd name="connsiteX0" fmla="*/ 1455149 w 1958758"/>
                  <a:gd name="connsiteY0" fmla="*/ 0 h 2081504"/>
                  <a:gd name="connsiteX1" fmla="*/ 1457387 w 1958758"/>
                  <a:gd name="connsiteY1" fmla="*/ 1360 h 2081504"/>
                  <a:gd name="connsiteX2" fmla="*/ 1958758 w 1958758"/>
                  <a:gd name="connsiteY2" fmla="*/ 944326 h 2081504"/>
                  <a:gd name="connsiteX3" fmla="*/ 821580 w 1958758"/>
                  <a:gd name="connsiteY3" fmla="*/ 2081504 h 2081504"/>
                  <a:gd name="connsiteX4" fmla="*/ 17474 w 1958758"/>
                  <a:gd name="connsiteY4" fmla="*/ 1748432 h 2081504"/>
                  <a:gd name="connsiteX5" fmla="*/ 0 w 1958758"/>
                  <a:gd name="connsiteY5" fmla="*/ 1729206 h 2081504"/>
                  <a:gd name="connsiteX6" fmla="*/ 91522 w 1958758"/>
                  <a:gd name="connsiteY6" fmla="*/ 1784807 h 2081504"/>
                  <a:gd name="connsiteX7" fmla="*/ 633568 w 1958758"/>
                  <a:gd name="connsiteY7" fmla="*/ 1922058 h 2081504"/>
                  <a:gd name="connsiteX8" fmla="*/ 1770746 w 1958758"/>
                  <a:gd name="connsiteY8" fmla="*/ 784880 h 2081504"/>
                  <a:gd name="connsiteX9" fmla="*/ 1511070 w 1958758"/>
                  <a:gd name="connsiteY9" fmla="*/ 61529 h 208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8758" h="2081504">
                    <a:moveTo>
                      <a:pt x="1455149" y="0"/>
                    </a:moveTo>
                    <a:lnTo>
                      <a:pt x="1457387" y="1360"/>
                    </a:lnTo>
                    <a:cubicBezTo>
                      <a:pt x="1759878" y="205719"/>
                      <a:pt x="1958758" y="551797"/>
                      <a:pt x="1958758" y="944326"/>
                    </a:cubicBezTo>
                    <a:cubicBezTo>
                      <a:pt x="1958758" y="1572372"/>
                      <a:pt x="1449626" y="2081504"/>
                      <a:pt x="821580" y="2081504"/>
                    </a:cubicBezTo>
                    <a:cubicBezTo>
                      <a:pt x="507557" y="2081504"/>
                      <a:pt x="223263" y="1954221"/>
                      <a:pt x="17474" y="1748432"/>
                    </a:cubicBezTo>
                    <a:lnTo>
                      <a:pt x="0" y="1729206"/>
                    </a:lnTo>
                    <a:lnTo>
                      <a:pt x="91522" y="1784807"/>
                    </a:lnTo>
                    <a:cubicBezTo>
                      <a:pt x="252652" y="1872338"/>
                      <a:pt x="437304" y="1922058"/>
                      <a:pt x="633568" y="1922058"/>
                    </a:cubicBezTo>
                    <a:cubicBezTo>
                      <a:pt x="1261614" y="1922058"/>
                      <a:pt x="1770746" y="1412926"/>
                      <a:pt x="1770746" y="784880"/>
                    </a:cubicBezTo>
                    <a:cubicBezTo>
                      <a:pt x="1770746" y="510110"/>
                      <a:pt x="1673295" y="258101"/>
                      <a:pt x="1511070" y="6152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CB00"/>
                  </a:gs>
                  <a:gs pos="100000">
                    <a:srgbClr val="FF9D0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21" name="组 20"/>
          <p:cNvGrpSpPr/>
          <p:nvPr/>
        </p:nvGrpSpPr>
        <p:grpSpPr>
          <a:xfrm>
            <a:off x="3978271" y="1951085"/>
            <a:ext cx="3812466" cy="1030846"/>
            <a:chOff x="3978271" y="1951085"/>
            <a:chExt cx="3812466" cy="1030846"/>
          </a:xfrm>
        </p:grpSpPr>
        <p:sp>
          <p:nvSpPr>
            <p:cNvPr id="17" name="矩形 16"/>
            <p:cNvSpPr/>
            <p:nvPr/>
          </p:nvSpPr>
          <p:spPr>
            <a:xfrm>
              <a:off x="4784786" y="2551044"/>
              <a:ext cx="3005951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更</a:t>
              </a:r>
              <a:r>
                <a:rPr lang="zh-CN" altLang="en-US" sz="2200" smtClean="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细致丰富</a:t>
              </a:r>
              <a:r>
                <a:rPr lang="zh-CN" altLang="en-US" sz="2200" dirty="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的用户体验</a:t>
              </a:r>
              <a:endParaRPr lang="en-US" altLang="zh-CN" sz="22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  <p:grpSp>
          <p:nvGrpSpPr>
            <p:cNvPr id="24" name="组 23"/>
            <p:cNvGrpSpPr/>
            <p:nvPr/>
          </p:nvGrpSpPr>
          <p:grpSpPr>
            <a:xfrm>
              <a:off x="3978271" y="1951085"/>
              <a:ext cx="812721" cy="884417"/>
              <a:chOff x="4496785" y="1951085"/>
              <a:chExt cx="812721" cy="884417"/>
            </a:xfrm>
          </p:grpSpPr>
          <p:sp>
            <p:nvSpPr>
              <p:cNvPr id="16" name="任意形状 15"/>
              <p:cNvSpPr/>
              <p:nvPr/>
            </p:nvSpPr>
            <p:spPr>
              <a:xfrm rot="20976925">
                <a:off x="4496785" y="1951085"/>
                <a:ext cx="627235" cy="666541"/>
              </a:xfrm>
              <a:custGeom>
                <a:avLst/>
                <a:gdLst>
                  <a:gd name="connsiteX0" fmla="*/ 1455149 w 1958758"/>
                  <a:gd name="connsiteY0" fmla="*/ 0 h 2081504"/>
                  <a:gd name="connsiteX1" fmla="*/ 1457387 w 1958758"/>
                  <a:gd name="connsiteY1" fmla="*/ 1360 h 2081504"/>
                  <a:gd name="connsiteX2" fmla="*/ 1958758 w 1958758"/>
                  <a:gd name="connsiteY2" fmla="*/ 944326 h 2081504"/>
                  <a:gd name="connsiteX3" fmla="*/ 821580 w 1958758"/>
                  <a:gd name="connsiteY3" fmla="*/ 2081504 h 2081504"/>
                  <a:gd name="connsiteX4" fmla="*/ 17474 w 1958758"/>
                  <a:gd name="connsiteY4" fmla="*/ 1748432 h 2081504"/>
                  <a:gd name="connsiteX5" fmla="*/ 0 w 1958758"/>
                  <a:gd name="connsiteY5" fmla="*/ 1729206 h 2081504"/>
                  <a:gd name="connsiteX6" fmla="*/ 91522 w 1958758"/>
                  <a:gd name="connsiteY6" fmla="*/ 1784807 h 2081504"/>
                  <a:gd name="connsiteX7" fmla="*/ 633568 w 1958758"/>
                  <a:gd name="connsiteY7" fmla="*/ 1922058 h 2081504"/>
                  <a:gd name="connsiteX8" fmla="*/ 1770746 w 1958758"/>
                  <a:gd name="connsiteY8" fmla="*/ 784880 h 2081504"/>
                  <a:gd name="connsiteX9" fmla="*/ 1511070 w 1958758"/>
                  <a:gd name="connsiteY9" fmla="*/ 61529 h 208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8758" h="2081504">
                    <a:moveTo>
                      <a:pt x="1455149" y="0"/>
                    </a:moveTo>
                    <a:lnTo>
                      <a:pt x="1457387" y="1360"/>
                    </a:lnTo>
                    <a:cubicBezTo>
                      <a:pt x="1759878" y="205719"/>
                      <a:pt x="1958758" y="551797"/>
                      <a:pt x="1958758" y="944326"/>
                    </a:cubicBezTo>
                    <a:cubicBezTo>
                      <a:pt x="1958758" y="1572372"/>
                      <a:pt x="1449626" y="2081504"/>
                      <a:pt x="821580" y="2081504"/>
                    </a:cubicBezTo>
                    <a:cubicBezTo>
                      <a:pt x="507557" y="2081504"/>
                      <a:pt x="223263" y="1954221"/>
                      <a:pt x="17474" y="1748432"/>
                    </a:cubicBezTo>
                    <a:lnTo>
                      <a:pt x="0" y="1729206"/>
                    </a:lnTo>
                    <a:lnTo>
                      <a:pt x="91522" y="1784807"/>
                    </a:lnTo>
                    <a:cubicBezTo>
                      <a:pt x="252652" y="1872338"/>
                      <a:pt x="437304" y="1922058"/>
                      <a:pt x="633568" y="1922058"/>
                    </a:cubicBezTo>
                    <a:cubicBezTo>
                      <a:pt x="1261614" y="1922058"/>
                      <a:pt x="1770746" y="1412926"/>
                      <a:pt x="1770746" y="784880"/>
                    </a:cubicBezTo>
                    <a:cubicBezTo>
                      <a:pt x="1770746" y="510110"/>
                      <a:pt x="1673295" y="258101"/>
                      <a:pt x="1511070" y="6152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CB00"/>
                  </a:gs>
                  <a:gs pos="100000">
                    <a:srgbClr val="FF9D0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3" name="任意形状 22"/>
              <p:cNvSpPr/>
              <p:nvPr/>
            </p:nvSpPr>
            <p:spPr>
              <a:xfrm rot="10800000">
                <a:off x="4920425" y="2422039"/>
                <a:ext cx="389081" cy="413463"/>
              </a:xfrm>
              <a:custGeom>
                <a:avLst/>
                <a:gdLst>
                  <a:gd name="connsiteX0" fmla="*/ 1455149 w 1958758"/>
                  <a:gd name="connsiteY0" fmla="*/ 0 h 2081504"/>
                  <a:gd name="connsiteX1" fmla="*/ 1457387 w 1958758"/>
                  <a:gd name="connsiteY1" fmla="*/ 1360 h 2081504"/>
                  <a:gd name="connsiteX2" fmla="*/ 1958758 w 1958758"/>
                  <a:gd name="connsiteY2" fmla="*/ 944326 h 2081504"/>
                  <a:gd name="connsiteX3" fmla="*/ 821580 w 1958758"/>
                  <a:gd name="connsiteY3" fmla="*/ 2081504 h 2081504"/>
                  <a:gd name="connsiteX4" fmla="*/ 17474 w 1958758"/>
                  <a:gd name="connsiteY4" fmla="*/ 1748432 h 2081504"/>
                  <a:gd name="connsiteX5" fmla="*/ 0 w 1958758"/>
                  <a:gd name="connsiteY5" fmla="*/ 1729206 h 2081504"/>
                  <a:gd name="connsiteX6" fmla="*/ 91522 w 1958758"/>
                  <a:gd name="connsiteY6" fmla="*/ 1784807 h 2081504"/>
                  <a:gd name="connsiteX7" fmla="*/ 633568 w 1958758"/>
                  <a:gd name="connsiteY7" fmla="*/ 1922058 h 2081504"/>
                  <a:gd name="connsiteX8" fmla="*/ 1770746 w 1958758"/>
                  <a:gd name="connsiteY8" fmla="*/ 784880 h 2081504"/>
                  <a:gd name="connsiteX9" fmla="*/ 1511070 w 1958758"/>
                  <a:gd name="connsiteY9" fmla="*/ 61529 h 208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8758" h="2081504">
                    <a:moveTo>
                      <a:pt x="1455149" y="0"/>
                    </a:moveTo>
                    <a:lnTo>
                      <a:pt x="1457387" y="1360"/>
                    </a:lnTo>
                    <a:cubicBezTo>
                      <a:pt x="1759878" y="205719"/>
                      <a:pt x="1958758" y="551797"/>
                      <a:pt x="1958758" y="944326"/>
                    </a:cubicBezTo>
                    <a:cubicBezTo>
                      <a:pt x="1958758" y="1572372"/>
                      <a:pt x="1449626" y="2081504"/>
                      <a:pt x="821580" y="2081504"/>
                    </a:cubicBezTo>
                    <a:cubicBezTo>
                      <a:pt x="507557" y="2081504"/>
                      <a:pt x="223263" y="1954221"/>
                      <a:pt x="17474" y="1748432"/>
                    </a:cubicBezTo>
                    <a:lnTo>
                      <a:pt x="0" y="1729206"/>
                    </a:lnTo>
                    <a:lnTo>
                      <a:pt x="91522" y="1784807"/>
                    </a:lnTo>
                    <a:cubicBezTo>
                      <a:pt x="252652" y="1872338"/>
                      <a:pt x="437304" y="1922058"/>
                      <a:pt x="633568" y="1922058"/>
                    </a:cubicBezTo>
                    <a:cubicBezTo>
                      <a:pt x="1261614" y="1922058"/>
                      <a:pt x="1770746" y="1412926"/>
                      <a:pt x="1770746" y="784880"/>
                    </a:cubicBezTo>
                    <a:cubicBezTo>
                      <a:pt x="1770746" y="510110"/>
                      <a:pt x="1673295" y="258101"/>
                      <a:pt x="1511070" y="6152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50000"/>
                      <a:lumOff val="50000"/>
                    </a:schemeClr>
                  </a:gs>
                  <a:gs pos="100000">
                    <a:srgbClr val="3C4357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29" name="组 28"/>
          <p:cNvGrpSpPr/>
          <p:nvPr/>
        </p:nvGrpSpPr>
        <p:grpSpPr>
          <a:xfrm>
            <a:off x="7947578" y="1918992"/>
            <a:ext cx="3169378" cy="1062939"/>
            <a:chOff x="7947578" y="1918992"/>
            <a:chExt cx="3169378" cy="1062939"/>
          </a:xfrm>
        </p:grpSpPr>
        <p:sp>
          <p:nvSpPr>
            <p:cNvPr id="20" name="矩形 19"/>
            <p:cNvSpPr/>
            <p:nvPr/>
          </p:nvSpPr>
          <p:spPr>
            <a:xfrm>
              <a:off x="8675262" y="2551044"/>
              <a:ext cx="2441694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场地信息实时共享</a:t>
              </a:r>
            </a:p>
          </p:txBody>
        </p:sp>
        <p:grpSp>
          <p:nvGrpSpPr>
            <p:cNvPr id="25" name="组 24"/>
            <p:cNvGrpSpPr/>
            <p:nvPr/>
          </p:nvGrpSpPr>
          <p:grpSpPr>
            <a:xfrm>
              <a:off x="7947578" y="1918992"/>
              <a:ext cx="809843" cy="920093"/>
              <a:chOff x="1529951" y="1951085"/>
              <a:chExt cx="809843" cy="920093"/>
            </a:xfrm>
          </p:grpSpPr>
          <p:sp>
            <p:nvSpPr>
              <p:cNvPr id="26" name="任意形状 25"/>
              <p:cNvSpPr/>
              <p:nvPr/>
            </p:nvSpPr>
            <p:spPr>
              <a:xfrm rot="20976925">
                <a:off x="1529951" y="1951085"/>
                <a:ext cx="627235" cy="666541"/>
              </a:xfrm>
              <a:custGeom>
                <a:avLst/>
                <a:gdLst>
                  <a:gd name="connsiteX0" fmla="*/ 1455149 w 1958758"/>
                  <a:gd name="connsiteY0" fmla="*/ 0 h 2081504"/>
                  <a:gd name="connsiteX1" fmla="*/ 1457387 w 1958758"/>
                  <a:gd name="connsiteY1" fmla="*/ 1360 h 2081504"/>
                  <a:gd name="connsiteX2" fmla="*/ 1958758 w 1958758"/>
                  <a:gd name="connsiteY2" fmla="*/ 944326 h 2081504"/>
                  <a:gd name="connsiteX3" fmla="*/ 821580 w 1958758"/>
                  <a:gd name="connsiteY3" fmla="*/ 2081504 h 2081504"/>
                  <a:gd name="connsiteX4" fmla="*/ 17474 w 1958758"/>
                  <a:gd name="connsiteY4" fmla="*/ 1748432 h 2081504"/>
                  <a:gd name="connsiteX5" fmla="*/ 0 w 1958758"/>
                  <a:gd name="connsiteY5" fmla="*/ 1729206 h 2081504"/>
                  <a:gd name="connsiteX6" fmla="*/ 91522 w 1958758"/>
                  <a:gd name="connsiteY6" fmla="*/ 1784807 h 2081504"/>
                  <a:gd name="connsiteX7" fmla="*/ 633568 w 1958758"/>
                  <a:gd name="connsiteY7" fmla="*/ 1922058 h 2081504"/>
                  <a:gd name="connsiteX8" fmla="*/ 1770746 w 1958758"/>
                  <a:gd name="connsiteY8" fmla="*/ 784880 h 2081504"/>
                  <a:gd name="connsiteX9" fmla="*/ 1511070 w 1958758"/>
                  <a:gd name="connsiteY9" fmla="*/ 61529 h 208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8758" h="2081504">
                    <a:moveTo>
                      <a:pt x="1455149" y="0"/>
                    </a:moveTo>
                    <a:lnTo>
                      <a:pt x="1457387" y="1360"/>
                    </a:lnTo>
                    <a:cubicBezTo>
                      <a:pt x="1759878" y="205719"/>
                      <a:pt x="1958758" y="551797"/>
                      <a:pt x="1958758" y="944326"/>
                    </a:cubicBezTo>
                    <a:cubicBezTo>
                      <a:pt x="1958758" y="1572372"/>
                      <a:pt x="1449626" y="2081504"/>
                      <a:pt x="821580" y="2081504"/>
                    </a:cubicBezTo>
                    <a:cubicBezTo>
                      <a:pt x="507557" y="2081504"/>
                      <a:pt x="223263" y="1954221"/>
                      <a:pt x="17474" y="1748432"/>
                    </a:cubicBezTo>
                    <a:lnTo>
                      <a:pt x="0" y="1729206"/>
                    </a:lnTo>
                    <a:lnTo>
                      <a:pt x="91522" y="1784807"/>
                    </a:lnTo>
                    <a:cubicBezTo>
                      <a:pt x="252652" y="1872338"/>
                      <a:pt x="437304" y="1922058"/>
                      <a:pt x="633568" y="1922058"/>
                    </a:cubicBezTo>
                    <a:cubicBezTo>
                      <a:pt x="1261614" y="1922058"/>
                      <a:pt x="1770746" y="1412926"/>
                      <a:pt x="1770746" y="784880"/>
                    </a:cubicBezTo>
                    <a:cubicBezTo>
                      <a:pt x="1770746" y="510110"/>
                      <a:pt x="1673295" y="258101"/>
                      <a:pt x="1511070" y="6152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50000"/>
                      <a:lumOff val="50000"/>
                    </a:schemeClr>
                  </a:gs>
                  <a:gs pos="100000">
                    <a:srgbClr val="3C4357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7" name="任意形状 26"/>
              <p:cNvSpPr/>
              <p:nvPr/>
            </p:nvSpPr>
            <p:spPr>
              <a:xfrm rot="10800000">
                <a:off x="1948196" y="2455040"/>
                <a:ext cx="391598" cy="416138"/>
              </a:xfrm>
              <a:custGeom>
                <a:avLst/>
                <a:gdLst>
                  <a:gd name="connsiteX0" fmla="*/ 1455149 w 1958758"/>
                  <a:gd name="connsiteY0" fmla="*/ 0 h 2081504"/>
                  <a:gd name="connsiteX1" fmla="*/ 1457387 w 1958758"/>
                  <a:gd name="connsiteY1" fmla="*/ 1360 h 2081504"/>
                  <a:gd name="connsiteX2" fmla="*/ 1958758 w 1958758"/>
                  <a:gd name="connsiteY2" fmla="*/ 944326 h 2081504"/>
                  <a:gd name="connsiteX3" fmla="*/ 821580 w 1958758"/>
                  <a:gd name="connsiteY3" fmla="*/ 2081504 h 2081504"/>
                  <a:gd name="connsiteX4" fmla="*/ 17474 w 1958758"/>
                  <a:gd name="connsiteY4" fmla="*/ 1748432 h 2081504"/>
                  <a:gd name="connsiteX5" fmla="*/ 0 w 1958758"/>
                  <a:gd name="connsiteY5" fmla="*/ 1729206 h 2081504"/>
                  <a:gd name="connsiteX6" fmla="*/ 91522 w 1958758"/>
                  <a:gd name="connsiteY6" fmla="*/ 1784807 h 2081504"/>
                  <a:gd name="connsiteX7" fmla="*/ 633568 w 1958758"/>
                  <a:gd name="connsiteY7" fmla="*/ 1922058 h 2081504"/>
                  <a:gd name="connsiteX8" fmla="*/ 1770746 w 1958758"/>
                  <a:gd name="connsiteY8" fmla="*/ 784880 h 2081504"/>
                  <a:gd name="connsiteX9" fmla="*/ 1511070 w 1958758"/>
                  <a:gd name="connsiteY9" fmla="*/ 61529 h 208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8758" h="2081504">
                    <a:moveTo>
                      <a:pt x="1455149" y="0"/>
                    </a:moveTo>
                    <a:lnTo>
                      <a:pt x="1457387" y="1360"/>
                    </a:lnTo>
                    <a:cubicBezTo>
                      <a:pt x="1759878" y="205719"/>
                      <a:pt x="1958758" y="551797"/>
                      <a:pt x="1958758" y="944326"/>
                    </a:cubicBezTo>
                    <a:cubicBezTo>
                      <a:pt x="1958758" y="1572372"/>
                      <a:pt x="1449626" y="2081504"/>
                      <a:pt x="821580" y="2081504"/>
                    </a:cubicBezTo>
                    <a:cubicBezTo>
                      <a:pt x="507557" y="2081504"/>
                      <a:pt x="223263" y="1954221"/>
                      <a:pt x="17474" y="1748432"/>
                    </a:cubicBezTo>
                    <a:lnTo>
                      <a:pt x="0" y="1729206"/>
                    </a:lnTo>
                    <a:lnTo>
                      <a:pt x="91522" y="1784807"/>
                    </a:lnTo>
                    <a:cubicBezTo>
                      <a:pt x="252652" y="1872338"/>
                      <a:pt x="437304" y="1922058"/>
                      <a:pt x="633568" y="1922058"/>
                    </a:cubicBezTo>
                    <a:cubicBezTo>
                      <a:pt x="1261614" y="1922058"/>
                      <a:pt x="1770746" y="1412926"/>
                      <a:pt x="1770746" y="784880"/>
                    </a:cubicBezTo>
                    <a:cubicBezTo>
                      <a:pt x="1770746" y="510110"/>
                      <a:pt x="1673295" y="258101"/>
                      <a:pt x="1511070" y="6152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CB00"/>
                  </a:gs>
                  <a:gs pos="100000">
                    <a:srgbClr val="FF9D0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sp>
        <p:nvSpPr>
          <p:cNvPr id="28" name="矩形 27"/>
          <p:cNvSpPr/>
          <p:nvPr/>
        </p:nvSpPr>
        <p:spPr>
          <a:xfrm>
            <a:off x="8362478" y="2981931"/>
            <a:ext cx="303007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积分鼓励用户上传实时信息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趋势分析方便用户安排日程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30" name="组 29"/>
          <p:cNvGrpSpPr/>
          <p:nvPr/>
        </p:nvGrpSpPr>
        <p:grpSpPr>
          <a:xfrm>
            <a:off x="653901" y="1516997"/>
            <a:ext cx="10005133" cy="45719"/>
            <a:chOff x="821412" y="1969448"/>
            <a:chExt cx="6183824" cy="61993"/>
          </a:xfrm>
        </p:grpSpPr>
        <p:sp>
          <p:nvSpPr>
            <p:cNvPr id="31" name="矩形 30"/>
            <p:cNvSpPr/>
            <p:nvPr/>
          </p:nvSpPr>
          <p:spPr>
            <a:xfrm flipV="1">
              <a:off x="821412" y="1969448"/>
              <a:ext cx="6183824" cy="619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821412" y="1969448"/>
              <a:ext cx="1125375" cy="61993"/>
            </a:xfrm>
            <a:prstGeom prst="rect">
              <a:avLst/>
            </a:prstGeom>
            <a:solidFill>
              <a:srgbClr val="525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6310242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4" b="1671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" y="0"/>
            <a:ext cx="12192000" cy="6858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0640" y="4096657"/>
            <a:ext cx="37084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0" dirty="0" smtClean="0">
                <a:solidFill>
                  <a:schemeClr val="bg1">
                    <a:lumMod val="95000"/>
                  </a:schemeClr>
                </a:solidFill>
                <a:latin typeface="FZZhengHeiS-EL-GB" charset="-122"/>
                <a:ea typeface="FZZhengHeiS-EL-GB" charset="-122"/>
                <a:cs typeface="FZZhengHeiS-EL-GB" charset="-122"/>
              </a:rPr>
              <a:t>04</a:t>
            </a:r>
            <a:endParaRPr kumimoji="1" lang="zh-CN" altLang="en-US" sz="20000" dirty="0">
              <a:solidFill>
                <a:schemeClr val="bg1">
                  <a:lumMod val="95000"/>
                </a:schemeClr>
              </a:solidFill>
              <a:latin typeface="FZZhengHeiS-EL-GB" charset="-122"/>
              <a:ea typeface="FZZhengHeiS-EL-GB" charset="-122"/>
              <a:cs typeface="FZZhengHeiS-EL-GB" charset="-122"/>
            </a:endParaRPr>
          </a:p>
        </p:txBody>
      </p:sp>
      <p:grpSp>
        <p:nvGrpSpPr>
          <p:cNvPr id="2" name="组 1"/>
          <p:cNvGrpSpPr/>
          <p:nvPr/>
        </p:nvGrpSpPr>
        <p:grpSpPr>
          <a:xfrm>
            <a:off x="3481977" y="0"/>
            <a:ext cx="21600" cy="6574971"/>
            <a:chOff x="3527697" y="0"/>
            <a:chExt cx="21600" cy="6574971"/>
          </a:xfrm>
        </p:grpSpPr>
        <p:sp>
          <p:nvSpPr>
            <p:cNvPr id="9" name="矩形 8"/>
            <p:cNvSpPr/>
            <p:nvPr/>
          </p:nvSpPr>
          <p:spPr>
            <a:xfrm>
              <a:off x="3527697" y="0"/>
              <a:ext cx="21600" cy="6574971"/>
            </a:xfrm>
            <a:prstGeom prst="rect">
              <a:avLst/>
            </a:prstGeom>
            <a:solidFill>
              <a:schemeClr val="bg1">
                <a:lumMod val="95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3527697" y="5845491"/>
              <a:ext cx="21600" cy="720000"/>
            </a:xfrm>
            <a:prstGeom prst="rect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FF9D02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3779520" y="4675940"/>
            <a:ext cx="3775393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70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盈利模式</a:t>
            </a:r>
            <a:endParaRPr lang="en-US" altLang="zh-CN" sz="70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12" name="组 11"/>
          <p:cNvGrpSpPr/>
          <p:nvPr/>
        </p:nvGrpSpPr>
        <p:grpSpPr>
          <a:xfrm rot="16200000">
            <a:off x="11272370" y="401017"/>
            <a:ext cx="471747" cy="993640"/>
            <a:chOff x="5928650" y="1245851"/>
            <a:chExt cx="471747" cy="993640"/>
          </a:xfrm>
        </p:grpSpPr>
        <p:sp>
          <p:nvSpPr>
            <p:cNvPr id="13" name="三角形 12"/>
            <p:cNvSpPr/>
            <p:nvPr/>
          </p:nvSpPr>
          <p:spPr>
            <a:xfrm>
              <a:off x="5928650" y="1768069"/>
              <a:ext cx="149576" cy="310658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  <p:sp>
          <p:nvSpPr>
            <p:cNvPr id="14" name="三角形 13"/>
            <p:cNvSpPr/>
            <p:nvPr/>
          </p:nvSpPr>
          <p:spPr>
            <a:xfrm>
              <a:off x="5996165" y="1245851"/>
              <a:ext cx="199670" cy="41470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  <p:sp>
          <p:nvSpPr>
            <p:cNvPr id="15" name="三角形 14"/>
            <p:cNvSpPr/>
            <p:nvPr/>
          </p:nvSpPr>
          <p:spPr>
            <a:xfrm flipV="1">
              <a:off x="6194980" y="1915225"/>
              <a:ext cx="205417" cy="324266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2286000" y="5685183"/>
            <a:ext cx="9916160" cy="1222921"/>
            <a:chOff x="2286000" y="5685183"/>
            <a:chExt cx="9916160" cy="1222921"/>
          </a:xfrm>
        </p:grpSpPr>
        <p:cxnSp>
          <p:nvCxnSpPr>
            <p:cNvPr id="17" name="直线连接符 16"/>
            <p:cNvCxnSpPr/>
            <p:nvPr/>
          </p:nvCxnSpPr>
          <p:spPr>
            <a:xfrm>
              <a:off x="5943600" y="5997891"/>
              <a:ext cx="6258560" cy="8601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/>
            <p:nvPr/>
          </p:nvCxnSpPr>
          <p:spPr>
            <a:xfrm>
              <a:off x="6341165" y="5845491"/>
              <a:ext cx="4670259" cy="10125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连接符 18"/>
            <p:cNvCxnSpPr/>
            <p:nvPr/>
          </p:nvCxnSpPr>
          <p:spPr>
            <a:xfrm>
              <a:off x="6738730" y="5685183"/>
              <a:ext cx="3637722" cy="117281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线连接符 19"/>
            <p:cNvCxnSpPr/>
            <p:nvPr/>
          </p:nvCxnSpPr>
          <p:spPr>
            <a:xfrm flipV="1">
              <a:off x="2286000" y="6241774"/>
              <a:ext cx="9916160" cy="61622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连接符 20"/>
            <p:cNvCxnSpPr/>
            <p:nvPr/>
          </p:nvCxnSpPr>
          <p:spPr>
            <a:xfrm flipV="1">
              <a:off x="5088835" y="6047995"/>
              <a:ext cx="7113325" cy="8601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/>
            <p:nvPr/>
          </p:nvCxnSpPr>
          <p:spPr>
            <a:xfrm flipV="1">
              <a:off x="6440557" y="6440557"/>
              <a:ext cx="2570921" cy="46754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连接符 22"/>
            <p:cNvCxnSpPr/>
            <p:nvPr/>
          </p:nvCxnSpPr>
          <p:spPr>
            <a:xfrm flipV="1">
              <a:off x="7765774" y="6440558"/>
              <a:ext cx="1245704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线连接符 23"/>
            <p:cNvCxnSpPr/>
            <p:nvPr/>
          </p:nvCxnSpPr>
          <p:spPr>
            <a:xfrm flipV="1">
              <a:off x="8706678" y="6440558"/>
              <a:ext cx="304800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线连接符 24"/>
            <p:cNvCxnSpPr/>
            <p:nvPr/>
          </p:nvCxnSpPr>
          <p:spPr>
            <a:xfrm flipV="1">
              <a:off x="9011478" y="6440558"/>
              <a:ext cx="0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/>
            <p:cNvCxnSpPr/>
            <p:nvPr/>
          </p:nvCxnSpPr>
          <p:spPr>
            <a:xfrm flipH="1" flipV="1">
              <a:off x="9011478" y="6440558"/>
              <a:ext cx="159026" cy="467546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/>
            <p:nvPr/>
          </p:nvCxnSpPr>
          <p:spPr>
            <a:xfrm flipH="1" flipV="1">
              <a:off x="9011478" y="6440558"/>
              <a:ext cx="318052" cy="467546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连接符 27"/>
            <p:cNvCxnSpPr/>
            <p:nvPr/>
          </p:nvCxnSpPr>
          <p:spPr>
            <a:xfrm flipH="1" flipV="1">
              <a:off x="9011478" y="6440557"/>
              <a:ext cx="516836" cy="417443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/>
            <p:nvPr/>
          </p:nvCxnSpPr>
          <p:spPr>
            <a:xfrm flipH="1" flipV="1">
              <a:off x="9011478" y="6440557"/>
              <a:ext cx="874644" cy="417443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055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blinds dir="vert"/>
      </p:transition>
    </mc:Choice>
    <mc:Fallback xmlns="">
      <p:transition spd="med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6115876" y="3569519"/>
            <a:ext cx="6076124" cy="26110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4" name="组 13"/>
          <p:cNvGrpSpPr/>
          <p:nvPr/>
        </p:nvGrpSpPr>
        <p:grpSpPr>
          <a:xfrm flipV="1">
            <a:off x="0" y="0"/>
            <a:ext cx="501502" cy="693641"/>
            <a:chOff x="821412" y="4708544"/>
            <a:chExt cx="472697" cy="653800"/>
          </a:xfrm>
        </p:grpSpPr>
        <p:sp>
          <p:nvSpPr>
            <p:cNvPr id="15" name="三角形 14"/>
            <p:cNvSpPr/>
            <p:nvPr/>
          </p:nvSpPr>
          <p:spPr>
            <a:xfrm>
              <a:off x="821412" y="4708544"/>
              <a:ext cx="314793" cy="6538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三角形 15"/>
            <p:cNvSpPr/>
            <p:nvPr/>
          </p:nvSpPr>
          <p:spPr>
            <a:xfrm>
              <a:off x="1046265" y="4847590"/>
              <a:ext cx="247844" cy="514753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0" y="958499"/>
            <a:ext cx="6108517" cy="26110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bg1">
                    <a:lumMod val="95000"/>
                  </a:schemeClr>
                </a:solidFill>
              </a:rPr>
              <a:t>                                                                                       </a:t>
            </a:r>
            <a:endParaRPr kumimoji="1"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115876" y="958499"/>
            <a:ext cx="6076123" cy="261102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38985" y="1275643"/>
            <a:ext cx="166474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500" dirty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中介</a:t>
            </a:r>
            <a:r>
              <a:rPr lang="zh-CN" altLang="en-US" sz="25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费用</a:t>
            </a:r>
            <a:endParaRPr lang="zh-CN" altLang="en-US" sz="25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23746" y="1800841"/>
            <a:ext cx="521644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20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 </a:t>
            </a:r>
            <a:r>
              <a:rPr lang="zh-CN" altLang="en-US" sz="2200" smtClean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   用户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使用“聚动”预约教练、预定场地、使用团购优惠购买运动装备时，我们从教练、场馆、供货方按照用户消费金额收取一定比例的佣金</a:t>
            </a:r>
          </a:p>
        </p:txBody>
      </p:sp>
      <p:sp>
        <p:nvSpPr>
          <p:cNvPr id="25" name="矩形 24"/>
          <p:cNvSpPr/>
          <p:nvPr/>
        </p:nvSpPr>
        <p:spPr>
          <a:xfrm>
            <a:off x="-7359" y="3548803"/>
            <a:ext cx="6115875" cy="261102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6578129" y="1275643"/>
            <a:ext cx="146706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500" smtClean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推广费用</a:t>
            </a:r>
            <a:endParaRPr lang="zh-CN" altLang="en-US" sz="2500" dirty="0">
              <a:solidFill>
                <a:schemeClr val="bg1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844804" y="2102449"/>
            <a:ext cx="384112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200" dirty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从品牌推广中收取推广费用</a:t>
            </a:r>
          </a:p>
        </p:txBody>
      </p:sp>
      <p:sp>
        <p:nvSpPr>
          <p:cNvPr id="7" name="矩形 6"/>
          <p:cNvSpPr/>
          <p:nvPr/>
        </p:nvSpPr>
        <p:spPr>
          <a:xfrm>
            <a:off x="678520" y="4727767"/>
            <a:ext cx="385905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200" dirty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从做软件到做硬件</a:t>
            </a:r>
            <a:r>
              <a:rPr lang="zh-CN" altLang="en-US" sz="220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配套设施</a:t>
            </a:r>
            <a:endParaRPr lang="en-US" altLang="zh-CN" sz="2200" dirty="0">
              <a:solidFill>
                <a:schemeClr val="bg1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844804" y="4729863"/>
            <a:ext cx="357020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提高现金流，增加投资机会</a:t>
            </a:r>
            <a:endParaRPr lang="en-US" altLang="zh-CN" sz="2200" dirty="0">
              <a:solidFill>
                <a:schemeClr val="tx1">
                  <a:lumMod val="65000"/>
                  <a:lumOff val="3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9" name="三角形 8"/>
          <p:cNvSpPr/>
          <p:nvPr/>
        </p:nvSpPr>
        <p:spPr>
          <a:xfrm rot="5400000">
            <a:off x="6126160" y="5438629"/>
            <a:ext cx="200181" cy="220752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三角形 27"/>
          <p:cNvSpPr/>
          <p:nvPr/>
        </p:nvSpPr>
        <p:spPr>
          <a:xfrm rot="16200000">
            <a:off x="5901227" y="1503680"/>
            <a:ext cx="204158" cy="225138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三角形 28"/>
          <p:cNvSpPr/>
          <p:nvPr/>
        </p:nvSpPr>
        <p:spPr>
          <a:xfrm rot="10800000">
            <a:off x="4041600" y="3548803"/>
            <a:ext cx="161227" cy="177795"/>
          </a:xfrm>
          <a:prstGeom prst="triangle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三角形 29"/>
          <p:cNvSpPr/>
          <p:nvPr/>
        </p:nvSpPr>
        <p:spPr>
          <a:xfrm>
            <a:off x="8045197" y="3383600"/>
            <a:ext cx="168594" cy="185919"/>
          </a:xfrm>
          <a:prstGeom prst="triangle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4255186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/>
          <p:cNvSpPr/>
          <p:nvPr/>
        </p:nvSpPr>
        <p:spPr>
          <a:xfrm flipH="1">
            <a:off x="-547639" y="3763"/>
            <a:ext cx="6780463" cy="6895323"/>
          </a:xfrm>
          <a:custGeom>
            <a:avLst/>
            <a:gdLst>
              <a:gd name="connsiteX0" fmla="*/ 0 w 1589962"/>
              <a:gd name="connsiteY0" fmla="*/ 6858000 h 6858000"/>
              <a:gd name="connsiteX1" fmla="*/ 397491 w 1589962"/>
              <a:gd name="connsiteY1" fmla="*/ 0 h 6858000"/>
              <a:gd name="connsiteX2" fmla="*/ 1589962 w 1589962"/>
              <a:gd name="connsiteY2" fmla="*/ 0 h 6858000"/>
              <a:gd name="connsiteX3" fmla="*/ 1192472 w 1589962"/>
              <a:gd name="connsiteY3" fmla="*/ 6858000 h 6858000"/>
              <a:gd name="connsiteX4" fmla="*/ 0 w 1589962"/>
              <a:gd name="connsiteY4" fmla="*/ 6858000 h 6858000"/>
              <a:gd name="connsiteX0" fmla="*/ 0 w 1589962"/>
              <a:gd name="connsiteY0" fmla="*/ 6858000 h 6858000"/>
              <a:gd name="connsiteX1" fmla="*/ 994651 w 1589962"/>
              <a:gd name="connsiteY1" fmla="*/ 18662 h 6858000"/>
              <a:gd name="connsiteX2" fmla="*/ 1589962 w 1589962"/>
              <a:gd name="connsiteY2" fmla="*/ 0 h 6858000"/>
              <a:gd name="connsiteX3" fmla="*/ 1192472 w 1589962"/>
              <a:gd name="connsiteY3" fmla="*/ 6858000 h 6858000"/>
              <a:gd name="connsiteX4" fmla="*/ 0 w 1589962"/>
              <a:gd name="connsiteY4" fmla="*/ 6858000 h 6858000"/>
              <a:gd name="connsiteX0" fmla="*/ 0 w 1589962"/>
              <a:gd name="connsiteY0" fmla="*/ 6876660 h 6876660"/>
              <a:gd name="connsiteX1" fmla="*/ 957328 w 1589962"/>
              <a:gd name="connsiteY1" fmla="*/ 0 h 6876660"/>
              <a:gd name="connsiteX2" fmla="*/ 1589962 w 1589962"/>
              <a:gd name="connsiteY2" fmla="*/ 18660 h 6876660"/>
              <a:gd name="connsiteX3" fmla="*/ 1192472 w 1589962"/>
              <a:gd name="connsiteY3" fmla="*/ 6876660 h 6876660"/>
              <a:gd name="connsiteX4" fmla="*/ 0 w 1589962"/>
              <a:gd name="connsiteY4" fmla="*/ 6876660 h 6876660"/>
              <a:gd name="connsiteX0" fmla="*/ 0 w 4333162"/>
              <a:gd name="connsiteY0" fmla="*/ 6876661 h 6876661"/>
              <a:gd name="connsiteX1" fmla="*/ 957328 w 4333162"/>
              <a:gd name="connsiteY1" fmla="*/ 1 h 6876661"/>
              <a:gd name="connsiteX2" fmla="*/ 4333162 w 4333162"/>
              <a:gd name="connsiteY2" fmla="*/ 0 h 6876661"/>
              <a:gd name="connsiteX3" fmla="*/ 1192472 w 4333162"/>
              <a:gd name="connsiteY3" fmla="*/ 6876661 h 6876661"/>
              <a:gd name="connsiteX4" fmla="*/ 0 w 4333162"/>
              <a:gd name="connsiteY4" fmla="*/ 6876661 h 6876661"/>
              <a:gd name="connsiteX0" fmla="*/ 0 w 4333162"/>
              <a:gd name="connsiteY0" fmla="*/ 6895321 h 6895321"/>
              <a:gd name="connsiteX1" fmla="*/ 3196675 w 4333162"/>
              <a:gd name="connsiteY1" fmla="*/ 0 h 6895321"/>
              <a:gd name="connsiteX2" fmla="*/ 4333162 w 4333162"/>
              <a:gd name="connsiteY2" fmla="*/ 18660 h 6895321"/>
              <a:gd name="connsiteX3" fmla="*/ 1192472 w 4333162"/>
              <a:gd name="connsiteY3" fmla="*/ 6895321 h 6895321"/>
              <a:gd name="connsiteX4" fmla="*/ 0 w 4333162"/>
              <a:gd name="connsiteY4" fmla="*/ 6895321 h 6895321"/>
              <a:gd name="connsiteX0" fmla="*/ 0 w 5361414"/>
              <a:gd name="connsiteY0" fmla="*/ 6895321 h 6895321"/>
              <a:gd name="connsiteX1" fmla="*/ 3196675 w 5361414"/>
              <a:gd name="connsiteY1" fmla="*/ 0 h 6895321"/>
              <a:gd name="connsiteX2" fmla="*/ 5361414 w 5361414"/>
              <a:gd name="connsiteY2" fmla="*/ 37321 h 6895321"/>
              <a:gd name="connsiteX3" fmla="*/ 1192472 w 5361414"/>
              <a:gd name="connsiteY3" fmla="*/ 6895321 h 6895321"/>
              <a:gd name="connsiteX4" fmla="*/ 0 w 5361414"/>
              <a:gd name="connsiteY4" fmla="*/ 6895321 h 6895321"/>
              <a:gd name="connsiteX0" fmla="*/ 0 w 5361414"/>
              <a:gd name="connsiteY0" fmla="*/ 6895321 h 6895321"/>
              <a:gd name="connsiteX1" fmla="*/ 3196675 w 5361414"/>
              <a:gd name="connsiteY1" fmla="*/ 0 h 6895321"/>
              <a:gd name="connsiteX2" fmla="*/ 5361414 w 5361414"/>
              <a:gd name="connsiteY2" fmla="*/ 37321 h 6895321"/>
              <a:gd name="connsiteX3" fmla="*/ 563243 w 5361414"/>
              <a:gd name="connsiteY3" fmla="*/ 6895321 h 6895321"/>
              <a:gd name="connsiteX4" fmla="*/ 0 w 5361414"/>
              <a:gd name="connsiteY4" fmla="*/ 6895321 h 6895321"/>
              <a:gd name="connsiteX0" fmla="*/ 0 w 5514884"/>
              <a:gd name="connsiteY0" fmla="*/ 6913983 h 6913983"/>
              <a:gd name="connsiteX1" fmla="*/ 3350145 w 5514884"/>
              <a:gd name="connsiteY1" fmla="*/ 0 h 6913983"/>
              <a:gd name="connsiteX2" fmla="*/ 5514884 w 5514884"/>
              <a:gd name="connsiteY2" fmla="*/ 37321 h 6913983"/>
              <a:gd name="connsiteX3" fmla="*/ 716713 w 5514884"/>
              <a:gd name="connsiteY3" fmla="*/ 6895321 h 6913983"/>
              <a:gd name="connsiteX4" fmla="*/ 0 w 5514884"/>
              <a:gd name="connsiteY4" fmla="*/ 6913983 h 6913983"/>
              <a:gd name="connsiteX0" fmla="*/ 0 w 5514884"/>
              <a:gd name="connsiteY0" fmla="*/ 6876662 h 6876662"/>
              <a:gd name="connsiteX1" fmla="*/ 4669991 w 5514884"/>
              <a:gd name="connsiteY1" fmla="*/ 2 h 6876662"/>
              <a:gd name="connsiteX2" fmla="*/ 5514884 w 5514884"/>
              <a:gd name="connsiteY2" fmla="*/ 0 h 6876662"/>
              <a:gd name="connsiteX3" fmla="*/ 716713 w 5514884"/>
              <a:gd name="connsiteY3" fmla="*/ 6858000 h 6876662"/>
              <a:gd name="connsiteX4" fmla="*/ 0 w 5514884"/>
              <a:gd name="connsiteY4" fmla="*/ 6876662 h 6876662"/>
              <a:gd name="connsiteX0" fmla="*/ 0 w 5576272"/>
              <a:gd name="connsiteY0" fmla="*/ 6858001 h 6858001"/>
              <a:gd name="connsiteX1" fmla="*/ 4731379 w 5576272"/>
              <a:gd name="connsiteY1" fmla="*/ 2 h 6858001"/>
              <a:gd name="connsiteX2" fmla="*/ 5576272 w 5576272"/>
              <a:gd name="connsiteY2" fmla="*/ 0 h 6858001"/>
              <a:gd name="connsiteX3" fmla="*/ 778101 w 5576272"/>
              <a:gd name="connsiteY3" fmla="*/ 6858000 h 6858001"/>
              <a:gd name="connsiteX4" fmla="*/ 0 w 5576272"/>
              <a:gd name="connsiteY4" fmla="*/ 6858001 h 6858001"/>
              <a:gd name="connsiteX0" fmla="*/ 0 w 5576272"/>
              <a:gd name="connsiteY0" fmla="*/ 6858001 h 6895323"/>
              <a:gd name="connsiteX1" fmla="*/ 4731379 w 5576272"/>
              <a:gd name="connsiteY1" fmla="*/ 2 h 6895323"/>
              <a:gd name="connsiteX2" fmla="*/ 5576272 w 5576272"/>
              <a:gd name="connsiteY2" fmla="*/ 0 h 6895323"/>
              <a:gd name="connsiteX3" fmla="*/ 778101 w 5576272"/>
              <a:gd name="connsiteY3" fmla="*/ 6895323 h 6895323"/>
              <a:gd name="connsiteX4" fmla="*/ 0 w 5576272"/>
              <a:gd name="connsiteY4" fmla="*/ 6858001 h 6895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76272" h="6895323">
                <a:moveTo>
                  <a:pt x="0" y="6858001"/>
                </a:moveTo>
                <a:lnTo>
                  <a:pt x="4731379" y="2"/>
                </a:lnTo>
                <a:lnTo>
                  <a:pt x="5576272" y="0"/>
                </a:lnTo>
                <a:lnTo>
                  <a:pt x="778101" y="6895323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5"/>
          <p:cNvSpPr/>
          <p:nvPr/>
        </p:nvSpPr>
        <p:spPr>
          <a:xfrm rot="13500000">
            <a:off x="-1022904" y="3836306"/>
            <a:ext cx="6609656" cy="2108600"/>
          </a:xfrm>
          <a:custGeom>
            <a:avLst/>
            <a:gdLst>
              <a:gd name="connsiteX0" fmla="*/ 0 w 2239019"/>
              <a:gd name="connsiteY0" fmla="*/ 0 h 910931"/>
              <a:gd name="connsiteX1" fmla="*/ 2239019 w 2239019"/>
              <a:gd name="connsiteY1" fmla="*/ 0 h 910931"/>
              <a:gd name="connsiteX2" fmla="*/ 2239019 w 2239019"/>
              <a:gd name="connsiteY2" fmla="*/ 910931 h 910931"/>
              <a:gd name="connsiteX3" fmla="*/ 0 w 2239019"/>
              <a:gd name="connsiteY3" fmla="*/ 910931 h 910931"/>
              <a:gd name="connsiteX4" fmla="*/ 0 w 2239019"/>
              <a:gd name="connsiteY4" fmla="*/ 0 h 910931"/>
              <a:gd name="connsiteX0" fmla="*/ 0 w 3489777"/>
              <a:gd name="connsiteY0" fmla="*/ 0 h 1250120"/>
              <a:gd name="connsiteX1" fmla="*/ 2239019 w 3489777"/>
              <a:gd name="connsiteY1" fmla="*/ 0 h 1250120"/>
              <a:gd name="connsiteX2" fmla="*/ 3489777 w 3489777"/>
              <a:gd name="connsiteY2" fmla="*/ 1250120 h 1250120"/>
              <a:gd name="connsiteX3" fmla="*/ 0 w 3489777"/>
              <a:gd name="connsiteY3" fmla="*/ 910931 h 1250120"/>
              <a:gd name="connsiteX4" fmla="*/ 0 w 3489777"/>
              <a:gd name="connsiteY4" fmla="*/ 0 h 1250120"/>
              <a:gd name="connsiteX0" fmla="*/ 1314356 w 4804133"/>
              <a:gd name="connsiteY0" fmla="*/ 0 h 1313718"/>
              <a:gd name="connsiteX1" fmla="*/ 3553375 w 4804133"/>
              <a:gd name="connsiteY1" fmla="*/ 0 h 1313718"/>
              <a:gd name="connsiteX2" fmla="*/ 4804133 w 4804133"/>
              <a:gd name="connsiteY2" fmla="*/ 1250120 h 1313718"/>
              <a:gd name="connsiteX3" fmla="*/ 0 w 4804133"/>
              <a:gd name="connsiteY3" fmla="*/ 1313718 h 1313718"/>
              <a:gd name="connsiteX4" fmla="*/ 1314356 w 4804133"/>
              <a:gd name="connsiteY4" fmla="*/ 0 h 1313718"/>
              <a:gd name="connsiteX0" fmla="*/ 1314356 w 4878330"/>
              <a:gd name="connsiteY0" fmla="*/ 0 h 1324318"/>
              <a:gd name="connsiteX1" fmla="*/ 3553375 w 4878330"/>
              <a:gd name="connsiteY1" fmla="*/ 0 h 1324318"/>
              <a:gd name="connsiteX2" fmla="*/ 4878330 w 4878330"/>
              <a:gd name="connsiteY2" fmla="*/ 1324318 h 1324318"/>
              <a:gd name="connsiteX3" fmla="*/ 0 w 4878330"/>
              <a:gd name="connsiteY3" fmla="*/ 1313718 h 1324318"/>
              <a:gd name="connsiteX4" fmla="*/ 1314356 w 4878330"/>
              <a:gd name="connsiteY4" fmla="*/ 0 h 1324318"/>
              <a:gd name="connsiteX0" fmla="*/ 1314356 w 4026668"/>
              <a:gd name="connsiteY0" fmla="*/ 0 h 1313718"/>
              <a:gd name="connsiteX1" fmla="*/ 3553375 w 4026668"/>
              <a:gd name="connsiteY1" fmla="*/ 0 h 1313718"/>
              <a:gd name="connsiteX2" fmla="*/ 4026668 w 4026668"/>
              <a:gd name="connsiteY2" fmla="*/ 1308213 h 1313718"/>
              <a:gd name="connsiteX3" fmla="*/ 0 w 4026668"/>
              <a:gd name="connsiteY3" fmla="*/ 1313718 h 1313718"/>
              <a:gd name="connsiteX4" fmla="*/ 1314356 w 4026668"/>
              <a:gd name="connsiteY4" fmla="*/ 0 h 1313718"/>
              <a:gd name="connsiteX0" fmla="*/ 1314356 w 4076766"/>
              <a:gd name="connsiteY0" fmla="*/ 0 h 1313718"/>
              <a:gd name="connsiteX1" fmla="*/ 3553375 w 4076766"/>
              <a:gd name="connsiteY1" fmla="*/ 0 h 1313718"/>
              <a:gd name="connsiteX2" fmla="*/ 4076766 w 4076766"/>
              <a:gd name="connsiteY2" fmla="*/ 1308214 h 1313718"/>
              <a:gd name="connsiteX3" fmla="*/ 0 w 4076766"/>
              <a:gd name="connsiteY3" fmla="*/ 1313718 h 1313718"/>
              <a:gd name="connsiteX4" fmla="*/ 1314356 w 4076766"/>
              <a:gd name="connsiteY4" fmla="*/ 0 h 1313718"/>
              <a:gd name="connsiteX0" fmla="*/ 1314356 w 4076766"/>
              <a:gd name="connsiteY0" fmla="*/ 8052 h 1321770"/>
              <a:gd name="connsiteX1" fmla="*/ 2760161 w 4076766"/>
              <a:gd name="connsiteY1" fmla="*/ 0 h 1321770"/>
              <a:gd name="connsiteX2" fmla="*/ 4076766 w 4076766"/>
              <a:gd name="connsiteY2" fmla="*/ 1316266 h 1321770"/>
              <a:gd name="connsiteX3" fmla="*/ 0 w 4076766"/>
              <a:gd name="connsiteY3" fmla="*/ 1321770 h 1321770"/>
              <a:gd name="connsiteX4" fmla="*/ 1314356 w 4076766"/>
              <a:gd name="connsiteY4" fmla="*/ 8052 h 1321770"/>
              <a:gd name="connsiteX0" fmla="*/ 1556496 w 4076766"/>
              <a:gd name="connsiteY0" fmla="*/ 96633 h 1321770"/>
              <a:gd name="connsiteX1" fmla="*/ 2760161 w 4076766"/>
              <a:gd name="connsiteY1" fmla="*/ 0 h 1321770"/>
              <a:gd name="connsiteX2" fmla="*/ 4076766 w 4076766"/>
              <a:gd name="connsiteY2" fmla="*/ 1316266 h 1321770"/>
              <a:gd name="connsiteX3" fmla="*/ 0 w 4076766"/>
              <a:gd name="connsiteY3" fmla="*/ 1321770 h 1321770"/>
              <a:gd name="connsiteX4" fmla="*/ 1556496 w 4076766"/>
              <a:gd name="connsiteY4" fmla="*/ 96633 h 1321770"/>
              <a:gd name="connsiteX0" fmla="*/ 1280958 w 3801228"/>
              <a:gd name="connsiteY0" fmla="*/ 96633 h 1329822"/>
              <a:gd name="connsiteX1" fmla="*/ 2484623 w 3801228"/>
              <a:gd name="connsiteY1" fmla="*/ 0 h 1329822"/>
              <a:gd name="connsiteX2" fmla="*/ 3801228 w 3801228"/>
              <a:gd name="connsiteY2" fmla="*/ 1316266 h 1329822"/>
              <a:gd name="connsiteX3" fmla="*/ 0 w 3801228"/>
              <a:gd name="connsiteY3" fmla="*/ 1329822 h 1329822"/>
              <a:gd name="connsiteX4" fmla="*/ 1280958 w 3801228"/>
              <a:gd name="connsiteY4" fmla="*/ 96633 h 1329822"/>
              <a:gd name="connsiteX0" fmla="*/ 1280958 w 3962505"/>
              <a:gd name="connsiteY0" fmla="*/ 0 h 1233189"/>
              <a:gd name="connsiteX1" fmla="*/ 3962505 w 3962505"/>
              <a:gd name="connsiteY1" fmla="*/ 737232 h 1233189"/>
              <a:gd name="connsiteX2" fmla="*/ 3801228 w 3962505"/>
              <a:gd name="connsiteY2" fmla="*/ 1219633 h 1233189"/>
              <a:gd name="connsiteX3" fmla="*/ 0 w 3962505"/>
              <a:gd name="connsiteY3" fmla="*/ 1233189 h 1233189"/>
              <a:gd name="connsiteX4" fmla="*/ 1280958 w 3962505"/>
              <a:gd name="connsiteY4" fmla="*/ 0 h 1233189"/>
              <a:gd name="connsiteX0" fmla="*/ 1280958 w 3962505"/>
              <a:gd name="connsiteY0" fmla="*/ 0 h 1465875"/>
              <a:gd name="connsiteX1" fmla="*/ 3962505 w 3962505"/>
              <a:gd name="connsiteY1" fmla="*/ 737232 h 1465875"/>
              <a:gd name="connsiteX2" fmla="*/ 3884724 w 3962505"/>
              <a:gd name="connsiteY2" fmla="*/ 1465875 h 1465875"/>
              <a:gd name="connsiteX3" fmla="*/ 0 w 3962505"/>
              <a:gd name="connsiteY3" fmla="*/ 1233189 h 1465875"/>
              <a:gd name="connsiteX4" fmla="*/ 1280958 w 3962505"/>
              <a:gd name="connsiteY4" fmla="*/ 0 h 1465875"/>
              <a:gd name="connsiteX0" fmla="*/ 0 w 4067584"/>
              <a:gd name="connsiteY0" fmla="*/ 0 h 1051740"/>
              <a:gd name="connsiteX1" fmla="*/ 4067584 w 4067584"/>
              <a:gd name="connsiteY1" fmla="*/ 323097 h 1051740"/>
              <a:gd name="connsiteX2" fmla="*/ 3989803 w 4067584"/>
              <a:gd name="connsiteY2" fmla="*/ 1051740 h 1051740"/>
              <a:gd name="connsiteX3" fmla="*/ 105079 w 4067584"/>
              <a:gd name="connsiteY3" fmla="*/ 819054 h 1051740"/>
              <a:gd name="connsiteX4" fmla="*/ 0 w 4067584"/>
              <a:gd name="connsiteY4" fmla="*/ 0 h 1051740"/>
              <a:gd name="connsiteX0" fmla="*/ 1164064 w 5231648"/>
              <a:gd name="connsiteY0" fmla="*/ 0 h 1051740"/>
              <a:gd name="connsiteX1" fmla="*/ 5231648 w 5231648"/>
              <a:gd name="connsiteY1" fmla="*/ 323097 h 1051740"/>
              <a:gd name="connsiteX2" fmla="*/ 5153867 w 5231648"/>
              <a:gd name="connsiteY2" fmla="*/ 1051740 h 1051740"/>
              <a:gd name="connsiteX3" fmla="*/ 0 w 5231648"/>
              <a:gd name="connsiteY3" fmla="*/ 774283 h 1051740"/>
              <a:gd name="connsiteX4" fmla="*/ 1164064 w 5231648"/>
              <a:gd name="connsiteY4" fmla="*/ 0 h 1051740"/>
              <a:gd name="connsiteX0" fmla="*/ 1164064 w 5231648"/>
              <a:gd name="connsiteY0" fmla="*/ 0 h 1051740"/>
              <a:gd name="connsiteX1" fmla="*/ 5231648 w 5231648"/>
              <a:gd name="connsiteY1" fmla="*/ 199975 h 1051740"/>
              <a:gd name="connsiteX2" fmla="*/ 5153867 w 5231648"/>
              <a:gd name="connsiteY2" fmla="*/ 1051740 h 1051740"/>
              <a:gd name="connsiteX3" fmla="*/ 0 w 5231648"/>
              <a:gd name="connsiteY3" fmla="*/ 774283 h 1051740"/>
              <a:gd name="connsiteX4" fmla="*/ 1164064 w 5231648"/>
              <a:gd name="connsiteY4" fmla="*/ 0 h 1051740"/>
              <a:gd name="connsiteX0" fmla="*/ 1222511 w 5231648"/>
              <a:gd name="connsiteY0" fmla="*/ 0 h 1113301"/>
              <a:gd name="connsiteX1" fmla="*/ 5231648 w 5231648"/>
              <a:gd name="connsiteY1" fmla="*/ 261536 h 1113301"/>
              <a:gd name="connsiteX2" fmla="*/ 5153867 w 5231648"/>
              <a:gd name="connsiteY2" fmla="*/ 1113301 h 1113301"/>
              <a:gd name="connsiteX3" fmla="*/ 0 w 5231648"/>
              <a:gd name="connsiteY3" fmla="*/ 835844 h 1113301"/>
              <a:gd name="connsiteX4" fmla="*/ 1222511 w 5231648"/>
              <a:gd name="connsiteY4" fmla="*/ 0 h 1113301"/>
              <a:gd name="connsiteX0" fmla="*/ 1222511 w 5231648"/>
              <a:gd name="connsiteY0" fmla="*/ 0 h 1113301"/>
              <a:gd name="connsiteX1" fmla="*/ 5028717 w 5231648"/>
              <a:gd name="connsiteY1" fmla="*/ 232206 h 1113301"/>
              <a:gd name="connsiteX2" fmla="*/ 5231648 w 5231648"/>
              <a:gd name="connsiteY2" fmla="*/ 261536 h 1113301"/>
              <a:gd name="connsiteX3" fmla="*/ 5153867 w 5231648"/>
              <a:gd name="connsiteY3" fmla="*/ 1113301 h 1113301"/>
              <a:gd name="connsiteX4" fmla="*/ 0 w 5231648"/>
              <a:gd name="connsiteY4" fmla="*/ 835844 h 1113301"/>
              <a:gd name="connsiteX5" fmla="*/ 1222511 w 5231648"/>
              <a:gd name="connsiteY5" fmla="*/ 0 h 1113301"/>
              <a:gd name="connsiteX0" fmla="*/ 1222511 w 5206599"/>
              <a:gd name="connsiteY0" fmla="*/ 0 h 1113301"/>
              <a:gd name="connsiteX1" fmla="*/ 5028717 w 5206599"/>
              <a:gd name="connsiteY1" fmla="*/ 232206 h 1113301"/>
              <a:gd name="connsiteX2" fmla="*/ 5206599 w 5206599"/>
              <a:gd name="connsiteY2" fmla="*/ 591724 h 1113301"/>
              <a:gd name="connsiteX3" fmla="*/ 5153867 w 5206599"/>
              <a:gd name="connsiteY3" fmla="*/ 1113301 h 1113301"/>
              <a:gd name="connsiteX4" fmla="*/ 0 w 5206599"/>
              <a:gd name="connsiteY4" fmla="*/ 835844 h 1113301"/>
              <a:gd name="connsiteX5" fmla="*/ 1222511 w 5206599"/>
              <a:gd name="connsiteY5" fmla="*/ 0 h 1113301"/>
              <a:gd name="connsiteX0" fmla="*/ 1222511 w 5206599"/>
              <a:gd name="connsiteY0" fmla="*/ 0 h 1113301"/>
              <a:gd name="connsiteX1" fmla="*/ 4627935 w 5206599"/>
              <a:gd name="connsiteY1" fmla="*/ 198627 h 1113301"/>
              <a:gd name="connsiteX2" fmla="*/ 5206599 w 5206599"/>
              <a:gd name="connsiteY2" fmla="*/ 591724 h 1113301"/>
              <a:gd name="connsiteX3" fmla="*/ 5153867 w 5206599"/>
              <a:gd name="connsiteY3" fmla="*/ 1113301 h 1113301"/>
              <a:gd name="connsiteX4" fmla="*/ 0 w 5206599"/>
              <a:gd name="connsiteY4" fmla="*/ 835844 h 1113301"/>
              <a:gd name="connsiteX5" fmla="*/ 1222511 w 5206599"/>
              <a:gd name="connsiteY5" fmla="*/ 0 h 1113301"/>
              <a:gd name="connsiteX0" fmla="*/ 1222511 w 5206599"/>
              <a:gd name="connsiteY0" fmla="*/ 0 h 1113301"/>
              <a:gd name="connsiteX1" fmla="*/ 4711431 w 5206599"/>
              <a:gd name="connsiteY1" fmla="*/ 232205 h 1113301"/>
              <a:gd name="connsiteX2" fmla="*/ 5206599 w 5206599"/>
              <a:gd name="connsiteY2" fmla="*/ 591724 h 1113301"/>
              <a:gd name="connsiteX3" fmla="*/ 5153867 w 5206599"/>
              <a:gd name="connsiteY3" fmla="*/ 1113301 h 1113301"/>
              <a:gd name="connsiteX4" fmla="*/ 0 w 5206599"/>
              <a:gd name="connsiteY4" fmla="*/ 835844 h 1113301"/>
              <a:gd name="connsiteX5" fmla="*/ 1222511 w 5206599"/>
              <a:gd name="connsiteY5" fmla="*/ 0 h 1113301"/>
              <a:gd name="connsiteX0" fmla="*/ 1222511 w 5206599"/>
              <a:gd name="connsiteY0" fmla="*/ 0 h 1113301"/>
              <a:gd name="connsiteX1" fmla="*/ 4669682 w 5206599"/>
              <a:gd name="connsiteY1" fmla="*/ 226608 h 1113301"/>
              <a:gd name="connsiteX2" fmla="*/ 5206599 w 5206599"/>
              <a:gd name="connsiteY2" fmla="*/ 591724 h 1113301"/>
              <a:gd name="connsiteX3" fmla="*/ 5153867 w 5206599"/>
              <a:gd name="connsiteY3" fmla="*/ 1113301 h 1113301"/>
              <a:gd name="connsiteX4" fmla="*/ 0 w 5206599"/>
              <a:gd name="connsiteY4" fmla="*/ 835844 h 1113301"/>
              <a:gd name="connsiteX5" fmla="*/ 1222511 w 5206599"/>
              <a:gd name="connsiteY5" fmla="*/ 0 h 1113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06599" h="1113301">
                <a:moveTo>
                  <a:pt x="1222511" y="0"/>
                </a:moveTo>
                <a:lnTo>
                  <a:pt x="4669682" y="226608"/>
                </a:lnTo>
                <a:lnTo>
                  <a:pt x="5206599" y="591724"/>
                </a:lnTo>
                <a:lnTo>
                  <a:pt x="5153867" y="1113301"/>
                </a:lnTo>
                <a:lnTo>
                  <a:pt x="0" y="835844"/>
                </a:lnTo>
                <a:lnTo>
                  <a:pt x="1222511" y="0"/>
                </a:lnTo>
                <a:close/>
              </a:path>
            </a:pathLst>
          </a:custGeom>
          <a:solidFill>
            <a:srgbClr val="E422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 hidden="1"/>
          <p:cNvSpPr txBox="1"/>
          <p:nvPr/>
        </p:nvSpPr>
        <p:spPr>
          <a:xfrm>
            <a:off x="3990278" y="780704"/>
            <a:ext cx="455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8000" dirty="0" smtClean="0">
                <a:solidFill>
                  <a:srgbClr val="FFC000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科学运动</a:t>
            </a:r>
            <a:endParaRPr kumimoji="1" lang="zh-CN" altLang="en-US" sz="8000" dirty="0">
              <a:solidFill>
                <a:srgbClr val="FFC000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22" name="文本框 21" hidden="1"/>
          <p:cNvSpPr txBox="1"/>
          <p:nvPr/>
        </p:nvSpPr>
        <p:spPr>
          <a:xfrm>
            <a:off x="3990278" y="1850858"/>
            <a:ext cx="455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8000" dirty="0" smtClean="0">
                <a:solidFill>
                  <a:srgbClr val="FFC000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健康生活</a:t>
            </a:r>
            <a:endParaRPr kumimoji="1" lang="zh-CN" altLang="en-US" sz="8000" dirty="0">
              <a:solidFill>
                <a:srgbClr val="FFC000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617099" y="1174442"/>
            <a:ext cx="509729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kumimoji="1" sz="500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defRPr>
            </a:lvl1pPr>
          </a:lstStyle>
          <a:p>
            <a:r>
              <a:rPr lang="zh-CN" altLang="en-US" dirty="0"/>
              <a:t>伙伴？不想出门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5617099" y="1956001"/>
            <a:ext cx="509729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kumimoji="1" sz="500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defRPr>
            </a:lvl1pPr>
          </a:lstStyle>
          <a:p>
            <a:r>
              <a:rPr lang="zh-CN" altLang="en-US" dirty="0"/>
              <a:t>场地？有位置吗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617099" y="2688517"/>
            <a:ext cx="509729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教练？没得预约</a:t>
            </a:r>
            <a:endParaRPr kumimoji="1" lang="zh-CN" altLang="en-US" sz="50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628777" y="3414103"/>
            <a:ext cx="27626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000" smtClean="0">
                <a:solidFill>
                  <a:srgbClr val="52534E"/>
                </a:solidFill>
                <a:latin typeface="FZZhengHeiS-EL-GB" charset="-122"/>
                <a:ea typeface="FZZhengHeiS-EL-GB" charset="-122"/>
                <a:cs typeface="FZZhengHeiS-EL-GB" charset="-122"/>
              </a:rPr>
              <a:t>那么</a:t>
            </a:r>
            <a:endParaRPr kumimoji="1" lang="zh-CN" altLang="en-US" sz="10000">
              <a:solidFill>
                <a:srgbClr val="52534E"/>
              </a:solidFill>
              <a:latin typeface="FZZhengHeiS-EL-GB" charset="-122"/>
              <a:ea typeface="FZZhengHeiS-EL-GB" charset="-122"/>
              <a:cs typeface="FZZhengHeiS-EL-GB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743724" y="4906173"/>
            <a:ext cx="70369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kumimoji="1" sz="500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defRPr>
            </a:lvl1pPr>
          </a:lstStyle>
          <a:p>
            <a:r>
              <a:rPr lang="zh-CN" altLang="en-US" dirty="0"/>
              <a:t>今天还是先不去了</a:t>
            </a:r>
            <a:r>
              <a:rPr lang="is-IS" altLang="zh-CN" dirty="0"/>
              <a:t>……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8900000">
            <a:off x="-1175588" y="593925"/>
            <a:ext cx="4878330" cy="1324318"/>
          </a:xfrm>
          <a:custGeom>
            <a:avLst/>
            <a:gdLst>
              <a:gd name="connsiteX0" fmla="*/ 0 w 2239019"/>
              <a:gd name="connsiteY0" fmla="*/ 0 h 910931"/>
              <a:gd name="connsiteX1" fmla="*/ 2239019 w 2239019"/>
              <a:gd name="connsiteY1" fmla="*/ 0 h 910931"/>
              <a:gd name="connsiteX2" fmla="*/ 2239019 w 2239019"/>
              <a:gd name="connsiteY2" fmla="*/ 910931 h 910931"/>
              <a:gd name="connsiteX3" fmla="*/ 0 w 2239019"/>
              <a:gd name="connsiteY3" fmla="*/ 910931 h 910931"/>
              <a:gd name="connsiteX4" fmla="*/ 0 w 2239019"/>
              <a:gd name="connsiteY4" fmla="*/ 0 h 910931"/>
              <a:gd name="connsiteX0" fmla="*/ 0 w 3489777"/>
              <a:gd name="connsiteY0" fmla="*/ 0 h 1250120"/>
              <a:gd name="connsiteX1" fmla="*/ 2239019 w 3489777"/>
              <a:gd name="connsiteY1" fmla="*/ 0 h 1250120"/>
              <a:gd name="connsiteX2" fmla="*/ 3489777 w 3489777"/>
              <a:gd name="connsiteY2" fmla="*/ 1250120 h 1250120"/>
              <a:gd name="connsiteX3" fmla="*/ 0 w 3489777"/>
              <a:gd name="connsiteY3" fmla="*/ 910931 h 1250120"/>
              <a:gd name="connsiteX4" fmla="*/ 0 w 3489777"/>
              <a:gd name="connsiteY4" fmla="*/ 0 h 1250120"/>
              <a:gd name="connsiteX0" fmla="*/ 1314356 w 4804133"/>
              <a:gd name="connsiteY0" fmla="*/ 0 h 1313718"/>
              <a:gd name="connsiteX1" fmla="*/ 3553375 w 4804133"/>
              <a:gd name="connsiteY1" fmla="*/ 0 h 1313718"/>
              <a:gd name="connsiteX2" fmla="*/ 4804133 w 4804133"/>
              <a:gd name="connsiteY2" fmla="*/ 1250120 h 1313718"/>
              <a:gd name="connsiteX3" fmla="*/ 0 w 4804133"/>
              <a:gd name="connsiteY3" fmla="*/ 1313718 h 1313718"/>
              <a:gd name="connsiteX4" fmla="*/ 1314356 w 4804133"/>
              <a:gd name="connsiteY4" fmla="*/ 0 h 1313718"/>
              <a:gd name="connsiteX0" fmla="*/ 1314356 w 4878330"/>
              <a:gd name="connsiteY0" fmla="*/ 0 h 1324318"/>
              <a:gd name="connsiteX1" fmla="*/ 3553375 w 4878330"/>
              <a:gd name="connsiteY1" fmla="*/ 0 h 1324318"/>
              <a:gd name="connsiteX2" fmla="*/ 4878330 w 4878330"/>
              <a:gd name="connsiteY2" fmla="*/ 1324318 h 1324318"/>
              <a:gd name="connsiteX3" fmla="*/ 0 w 4878330"/>
              <a:gd name="connsiteY3" fmla="*/ 1313718 h 1324318"/>
              <a:gd name="connsiteX4" fmla="*/ 1314356 w 4878330"/>
              <a:gd name="connsiteY4" fmla="*/ 0 h 1324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8330" h="1324318">
                <a:moveTo>
                  <a:pt x="1314356" y="0"/>
                </a:moveTo>
                <a:lnTo>
                  <a:pt x="3553375" y="0"/>
                </a:lnTo>
                <a:lnTo>
                  <a:pt x="4878330" y="1324318"/>
                </a:lnTo>
                <a:lnTo>
                  <a:pt x="0" y="1313718"/>
                </a:lnTo>
                <a:lnTo>
                  <a:pt x="1314356" y="0"/>
                </a:lnTo>
                <a:close/>
              </a:path>
            </a:pathLst>
          </a:custGeom>
          <a:solidFill>
            <a:srgbClr val="E4223E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文本框 31"/>
          <p:cNvSpPr txBox="1"/>
          <p:nvPr/>
        </p:nvSpPr>
        <p:spPr>
          <a:xfrm rot="18900000">
            <a:off x="219642" y="948307"/>
            <a:ext cx="217346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400" dirty="0" smtClean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运动健康</a:t>
            </a:r>
            <a:endParaRPr kumimoji="1" lang="zh-CN" altLang="en-US" sz="3400" dirty="0">
              <a:solidFill>
                <a:schemeClr val="bg1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199" y="745568"/>
            <a:ext cx="549912" cy="74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323782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2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" dur="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60" fill="hold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60" fill="hold">
                                          <p:stCondLst>
                                            <p:cond delay="12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60" fill="hold">
                                          <p:stCondLst>
                                            <p:cond delay="18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60" fill="hold">
                                          <p:stCondLst>
                                            <p:cond delay="24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8" grpId="0" animBg="1"/>
      <p:bldP spid="20" grpId="0"/>
      <p:bldP spid="23" grpId="0"/>
      <p:bldP spid="24" grpId="0"/>
      <p:bldP spid="27" grpId="0"/>
      <p:bldP spid="28" grpId="0"/>
      <p:bldP spid="6" grpId="0" animBg="1"/>
      <p:bldP spid="3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236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36" y="0"/>
            <a:ext cx="12192000" cy="6858000"/>
          </a:xfrm>
          <a:prstGeom prst="rect">
            <a:avLst/>
          </a:prstGeom>
          <a:solidFill>
            <a:schemeClr val="dk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6061" y="1661159"/>
            <a:ext cx="1555653" cy="1124537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1935564" y="3675389"/>
            <a:ext cx="2669548" cy="79495"/>
          </a:xfrm>
          <a:custGeom>
            <a:avLst/>
            <a:gdLst>
              <a:gd name="connsiteX0" fmla="*/ 0 w 2437200"/>
              <a:gd name="connsiteY0" fmla="*/ 0 h 72000"/>
              <a:gd name="connsiteX1" fmla="*/ 2437200 w 2437200"/>
              <a:gd name="connsiteY1" fmla="*/ 0 h 72000"/>
              <a:gd name="connsiteX2" fmla="*/ 2437200 w 2437200"/>
              <a:gd name="connsiteY2" fmla="*/ 72000 h 72000"/>
              <a:gd name="connsiteX3" fmla="*/ 0 w 2437200"/>
              <a:gd name="connsiteY3" fmla="*/ 72000 h 72000"/>
              <a:gd name="connsiteX4" fmla="*/ 0 w 2437200"/>
              <a:gd name="connsiteY4" fmla="*/ 0 h 72000"/>
              <a:gd name="connsiteX0" fmla="*/ 0 w 2669548"/>
              <a:gd name="connsiteY0" fmla="*/ 0 h 72000"/>
              <a:gd name="connsiteX1" fmla="*/ 2669548 w 2669548"/>
              <a:gd name="connsiteY1" fmla="*/ 0 h 72000"/>
              <a:gd name="connsiteX2" fmla="*/ 2437200 w 2669548"/>
              <a:gd name="connsiteY2" fmla="*/ 72000 h 72000"/>
              <a:gd name="connsiteX3" fmla="*/ 0 w 2669548"/>
              <a:gd name="connsiteY3" fmla="*/ 72000 h 72000"/>
              <a:gd name="connsiteX4" fmla="*/ 0 w 2669548"/>
              <a:gd name="connsiteY4" fmla="*/ 0 h 72000"/>
              <a:gd name="connsiteX0" fmla="*/ 209862 w 2669548"/>
              <a:gd name="connsiteY0" fmla="*/ 0 h 79495"/>
              <a:gd name="connsiteX1" fmla="*/ 2669548 w 2669548"/>
              <a:gd name="connsiteY1" fmla="*/ 7495 h 79495"/>
              <a:gd name="connsiteX2" fmla="*/ 2437200 w 2669548"/>
              <a:gd name="connsiteY2" fmla="*/ 79495 h 79495"/>
              <a:gd name="connsiteX3" fmla="*/ 0 w 2669548"/>
              <a:gd name="connsiteY3" fmla="*/ 79495 h 79495"/>
              <a:gd name="connsiteX4" fmla="*/ 209862 w 2669548"/>
              <a:gd name="connsiteY4" fmla="*/ 0 h 79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9548" h="79495">
                <a:moveTo>
                  <a:pt x="209862" y="0"/>
                </a:moveTo>
                <a:lnTo>
                  <a:pt x="2669548" y="7495"/>
                </a:lnTo>
                <a:lnTo>
                  <a:pt x="2437200" y="79495"/>
                </a:lnTo>
                <a:lnTo>
                  <a:pt x="0" y="79495"/>
                </a:lnTo>
                <a:lnTo>
                  <a:pt x="209862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FFC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 flipH="1" flipV="1">
            <a:off x="7614248" y="3675389"/>
            <a:ext cx="2642186" cy="81848"/>
          </a:xfrm>
          <a:custGeom>
            <a:avLst/>
            <a:gdLst>
              <a:gd name="connsiteX0" fmla="*/ 0 w 2439818"/>
              <a:gd name="connsiteY0" fmla="*/ 0 h 74353"/>
              <a:gd name="connsiteX1" fmla="*/ 2439818 w 2439818"/>
              <a:gd name="connsiteY1" fmla="*/ 0 h 74353"/>
              <a:gd name="connsiteX2" fmla="*/ 2439818 w 2439818"/>
              <a:gd name="connsiteY2" fmla="*/ 74353 h 74353"/>
              <a:gd name="connsiteX3" fmla="*/ 0 w 2439818"/>
              <a:gd name="connsiteY3" fmla="*/ 74353 h 74353"/>
              <a:gd name="connsiteX4" fmla="*/ 0 w 2439818"/>
              <a:gd name="connsiteY4" fmla="*/ 0 h 74353"/>
              <a:gd name="connsiteX0" fmla="*/ 202368 w 2642186"/>
              <a:gd name="connsiteY0" fmla="*/ 0 h 74353"/>
              <a:gd name="connsiteX1" fmla="*/ 2642186 w 2642186"/>
              <a:gd name="connsiteY1" fmla="*/ 0 h 74353"/>
              <a:gd name="connsiteX2" fmla="*/ 2642186 w 2642186"/>
              <a:gd name="connsiteY2" fmla="*/ 74353 h 74353"/>
              <a:gd name="connsiteX3" fmla="*/ 0 w 2642186"/>
              <a:gd name="connsiteY3" fmla="*/ 74353 h 74353"/>
              <a:gd name="connsiteX4" fmla="*/ 202368 w 2642186"/>
              <a:gd name="connsiteY4" fmla="*/ 0 h 74353"/>
              <a:gd name="connsiteX0" fmla="*/ 202368 w 2642186"/>
              <a:gd name="connsiteY0" fmla="*/ 0 h 81848"/>
              <a:gd name="connsiteX1" fmla="*/ 2642186 w 2642186"/>
              <a:gd name="connsiteY1" fmla="*/ 0 h 81848"/>
              <a:gd name="connsiteX2" fmla="*/ 2477294 w 2642186"/>
              <a:gd name="connsiteY2" fmla="*/ 81848 h 81848"/>
              <a:gd name="connsiteX3" fmla="*/ 0 w 2642186"/>
              <a:gd name="connsiteY3" fmla="*/ 74353 h 81848"/>
              <a:gd name="connsiteX4" fmla="*/ 202368 w 2642186"/>
              <a:gd name="connsiteY4" fmla="*/ 0 h 81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2186" h="81848">
                <a:moveTo>
                  <a:pt x="202368" y="0"/>
                </a:moveTo>
                <a:lnTo>
                  <a:pt x="2642186" y="0"/>
                </a:lnTo>
                <a:lnTo>
                  <a:pt x="2477294" y="81848"/>
                </a:lnTo>
                <a:lnTo>
                  <a:pt x="0" y="74353"/>
                </a:lnTo>
                <a:lnTo>
                  <a:pt x="202368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FFC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388" y="2660192"/>
            <a:ext cx="36703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735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105" b="12533"/>
          <a:stretch/>
        </p:blipFill>
        <p:spPr>
          <a:xfrm>
            <a:off x="-2863" y="4768835"/>
            <a:ext cx="12194863" cy="2129236"/>
          </a:xfrm>
          <a:prstGeom prst="rect">
            <a:avLst/>
          </a:prstGeom>
        </p:spPr>
      </p:pic>
      <p:grpSp>
        <p:nvGrpSpPr>
          <p:cNvPr id="24" name="组 23"/>
          <p:cNvGrpSpPr/>
          <p:nvPr/>
        </p:nvGrpSpPr>
        <p:grpSpPr>
          <a:xfrm>
            <a:off x="-1" y="-36735"/>
            <a:ext cx="12194863" cy="2006182"/>
            <a:chOff x="-1" y="-36735"/>
            <a:chExt cx="12194863" cy="2006182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" t="36951" r="-23" b="38211"/>
            <a:stretch/>
          </p:blipFill>
          <p:spPr>
            <a:xfrm>
              <a:off x="-1" y="-36735"/>
              <a:ext cx="12194863" cy="2006182"/>
            </a:xfrm>
            <a:prstGeom prst="rect">
              <a:avLst/>
            </a:prstGeom>
          </p:spPr>
        </p:pic>
        <p:sp>
          <p:nvSpPr>
            <p:cNvPr id="22" name="任意形状 21"/>
            <p:cNvSpPr/>
            <p:nvPr/>
          </p:nvSpPr>
          <p:spPr>
            <a:xfrm>
              <a:off x="0" y="709127"/>
              <a:ext cx="752832" cy="1260320"/>
            </a:xfrm>
            <a:custGeom>
              <a:avLst/>
              <a:gdLst>
                <a:gd name="connsiteX0" fmla="*/ 0 w 752832"/>
                <a:gd name="connsiteY0" fmla="*/ 0 h 1260320"/>
                <a:gd name="connsiteX1" fmla="*/ 279889 w 752832"/>
                <a:gd name="connsiteY1" fmla="*/ 0 h 1260320"/>
                <a:gd name="connsiteX2" fmla="*/ 752832 w 752832"/>
                <a:gd name="connsiteY2" fmla="*/ 1260320 h 1260320"/>
                <a:gd name="connsiteX3" fmla="*/ 0 w 752832"/>
                <a:gd name="connsiteY3" fmla="*/ 1260320 h 126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2832" h="1260320">
                  <a:moveTo>
                    <a:pt x="0" y="0"/>
                  </a:moveTo>
                  <a:lnTo>
                    <a:pt x="279889" y="0"/>
                  </a:lnTo>
                  <a:lnTo>
                    <a:pt x="752832" y="1260320"/>
                  </a:lnTo>
                  <a:lnTo>
                    <a:pt x="0" y="126032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376416" y="709127"/>
              <a:ext cx="464729" cy="126032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连接符 16"/>
            <p:cNvCxnSpPr/>
            <p:nvPr/>
          </p:nvCxnSpPr>
          <p:spPr>
            <a:xfrm>
              <a:off x="478316" y="709127"/>
              <a:ext cx="456294" cy="126032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连接符 22"/>
            <p:cNvCxnSpPr/>
            <p:nvPr/>
          </p:nvCxnSpPr>
          <p:spPr>
            <a:xfrm>
              <a:off x="170071" y="709127"/>
              <a:ext cx="456294" cy="12603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6721" y="1394978"/>
            <a:ext cx="1962776" cy="3709988"/>
          </a:xfrm>
          <a:prstGeom prst="rect">
            <a:avLst/>
          </a:prstGeom>
        </p:spPr>
      </p:pic>
      <p:grpSp>
        <p:nvGrpSpPr>
          <p:cNvPr id="25" name="组 24"/>
          <p:cNvGrpSpPr/>
          <p:nvPr/>
        </p:nvGrpSpPr>
        <p:grpSpPr>
          <a:xfrm>
            <a:off x="11514667" y="6258989"/>
            <a:ext cx="397420" cy="414700"/>
            <a:chOff x="1426130" y="4947643"/>
            <a:chExt cx="397420" cy="414700"/>
          </a:xfrm>
        </p:grpSpPr>
        <p:sp>
          <p:nvSpPr>
            <p:cNvPr id="14" name="三角形 13"/>
            <p:cNvSpPr/>
            <p:nvPr/>
          </p:nvSpPr>
          <p:spPr>
            <a:xfrm>
              <a:off x="1426130" y="5051685"/>
              <a:ext cx="149576" cy="310658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三角形 14"/>
            <p:cNvSpPr/>
            <p:nvPr/>
          </p:nvSpPr>
          <p:spPr>
            <a:xfrm>
              <a:off x="1518962" y="4947643"/>
              <a:ext cx="199670" cy="414700"/>
            </a:xfrm>
            <a:prstGeom prst="triangle">
              <a:avLst/>
            </a:prstGeom>
            <a:solidFill>
              <a:srgbClr val="52534E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三角形 15"/>
            <p:cNvSpPr/>
            <p:nvPr/>
          </p:nvSpPr>
          <p:spPr>
            <a:xfrm>
              <a:off x="1673974" y="5051685"/>
              <a:ext cx="149576" cy="310658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6" name="矩形 25"/>
          <p:cNvSpPr/>
          <p:nvPr/>
        </p:nvSpPr>
        <p:spPr>
          <a:xfrm>
            <a:off x="1093220" y="3301344"/>
            <a:ext cx="428675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运动</a:t>
            </a:r>
            <a:r>
              <a:rPr lang="en-US" altLang="zh-CN" sz="4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flag</a:t>
            </a:r>
            <a:r>
              <a:rPr lang="zh-CN" altLang="en-US" sz="4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一倒再倒</a:t>
            </a:r>
            <a:endParaRPr lang="zh-CN" altLang="en-US" sz="4000" dirty="0"/>
          </a:p>
        </p:txBody>
      </p:sp>
      <p:sp>
        <p:nvSpPr>
          <p:cNvPr id="27" name="矩形 26"/>
          <p:cNvSpPr/>
          <p:nvPr/>
        </p:nvSpPr>
        <p:spPr>
          <a:xfrm>
            <a:off x="1093220" y="2541739"/>
            <a:ext cx="634019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solidFill>
                  <a:srgbClr val="FFC000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运动条件阻碍培养运动习惯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748151427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 7"/>
          <p:cNvGrpSpPr/>
          <p:nvPr/>
        </p:nvGrpSpPr>
        <p:grpSpPr>
          <a:xfrm flipV="1">
            <a:off x="0" y="0"/>
            <a:ext cx="501502" cy="693641"/>
            <a:chOff x="821412" y="4708544"/>
            <a:chExt cx="472697" cy="653800"/>
          </a:xfrm>
        </p:grpSpPr>
        <p:sp>
          <p:nvSpPr>
            <p:cNvPr id="9" name="三角形 8"/>
            <p:cNvSpPr/>
            <p:nvPr/>
          </p:nvSpPr>
          <p:spPr>
            <a:xfrm>
              <a:off x="821412" y="4708544"/>
              <a:ext cx="314793" cy="6538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三角形 9"/>
            <p:cNvSpPr/>
            <p:nvPr/>
          </p:nvSpPr>
          <p:spPr>
            <a:xfrm>
              <a:off x="1046265" y="4847590"/>
              <a:ext cx="247844" cy="514753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3" name="组 12"/>
          <p:cNvGrpSpPr/>
          <p:nvPr/>
        </p:nvGrpSpPr>
        <p:grpSpPr>
          <a:xfrm>
            <a:off x="3004088" y="1622427"/>
            <a:ext cx="6183824" cy="61993"/>
            <a:chOff x="3004088" y="1428380"/>
            <a:chExt cx="6183824" cy="61993"/>
          </a:xfrm>
        </p:grpSpPr>
        <p:grpSp>
          <p:nvGrpSpPr>
            <p:cNvPr id="4" name="组 3"/>
            <p:cNvGrpSpPr/>
            <p:nvPr/>
          </p:nvGrpSpPr>
          <p:grpSpPr>
            <a:xfrm>
              <a:off x="3004088" y="1428380"/>
              <a:ext cx="6183824" cy="61993"/>
              <a:chOff x="821412" y="1969448"/>
              <a:chExt cx="6183824" cy="61993"/>
            </a:xfrm>
          </p:grpSpPr>
          <p:sp>
            <p:nvSpPr>
              <p:cNvPr id="5" name="矩形 4"/>
              <p:cNvSpPr/>
              <p:nvPr/>
            </p:nvSpPr>
            <p:spPr>
              <a:xfrm flipV="1">
                <a:off x="821412" y="1969448"/>
                <a:ext cx="6183824" cy="6199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821412" y="1969448"/>
                <a:ext cx="1125375" cy="61993"/>
              </a:xfrm>
              <a:prstGeom prst="rect">
                <a:avLst/>
              </a:prstGeom>
              <a:solidFill>
                <a:srgbClr val="5253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8062537" y="1428380"/>
              <a:ext cx="1125375" cy="61993"/>
            </a:xfrm>
            <a:prstGeom prst="rect">
              <a:avLst/>
            </a:prstGeom>
            <a:solidFill>
              <a:srgbClr val="525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4726415" y="693641"/>
            <a:ext cx="27391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解决方案</a:t>
            </a:r>
            <a:endParaRPr kumimoji="1" lang="zh-CN" altLang="en-US" sz="5000" dirty="0">
              <a:solidFill>
                <a:srgbClr val="52534E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158" y="1524107"/>
            <a:ext cx="632744" cy="1057349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597" y="1970416"/>
            <a:ext cx="2302805" cy="1945364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373456" y="4017381"/>
            <a:ext cx="1572579" cy="751038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3045520" y="4378576"/>
            <a:ext cx="81014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一个集约伴、约观赛、约场地、约教练为于一体的运动</a:t>
            </a:r>
            <a:r>
              <a:rPr lang="zh-CN" altLang="en-US" sz="220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综合</a:t>
            </a:r>
            <a:r>
              <a:rPr lang="zh-CN" altLang="en-US" sz="220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平台</a:t>
            </a:r>
            <a:endParaRPr lang="en-US" altLang="zh-CN" sz="2200" dirty="0">
              <a:solidFill>
                <a:srgbClr val="52534E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933226" y="4955216"/>
            <a:ext cx="49930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defRPr>
            </a:lvl1pPr>
          </a:lstStyle>
          <a:p>
            <a:r>
              <a:rPr lang="zh-CN" altLang="en-US" dirty="0"/>
              <a:t>帮你扫除这些障碍，培养</a:t>
            </a:r>
            <a:r>
              <a:rPr lang="zh-CN" altLang="en-US" dirty="0">
                <a:solidFill>
                  <a:srgbClr val="FF9D02"/>
                </a:solidFill>
              </a:rPr>
              <a:t>运动习惯</a:t>
            </a:r>
            <a:endParaRPr lang="en-US" altLang="zh-CN" dirty="0">
              <a:solidFill>
                <a:srgbClr val="FF9D02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3804" y="6236469"/>
            <a:ext cx="665951" cy="37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96306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"/>
                            </p:stCondLst>
                            <p:childTnLst>
                              <p:par>
                                <p:cTn id="31" presetID="26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2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10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376"/>
          <a:stretch/>
        </p:blipFill>
        <p:spPr>
          <a:xfrm>
            <a:off x="0" y="-13479"/>
            <a:ext cx="12192000" cy="687148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组 13"/>
          <p:cNvGrpSpPr/>
          <p:nvPr/>
        </p:nvGrpSpPr>
        <p:grpSpPr>
          <a:xfrm>
            <a:off x="2329194" y="3258517"/>
            <a:ext cx="578427" cy="536439"/>
            <a:chOff x="5821970" y="1611611"/>
            <a:chExt cx="578427" cy="536439"/>
          </a:xfrm>
        </p:grpSpPr>
        <p:sp>
          <p:nvSpPr>
            <p:cNvPr id="7" name="三角形 6"/>
            <p:cNvSpPr/>
            <p:nvPr/>
          </p:nvSpPr>
          <p:spPr>
            <a:xfrm>
              <a:off x="5821970" y="1768062"/>
              <a:ext cx="149576" cy="310658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  <p:sp>
          <p:nvSpPr>
            <p:cNvPr id="8" name="三角形 7"/>
            <p:cNvSpPr/>
            <p:nvPr/>
          </p:nvSpPr>
          <p:spPr>
            <a:xfrm>
              <a:off x="5996165" y="1611611"/>
              <a:ext cx="199670" cy="41470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  <p:sp>
          <p:nvSpPr>
            <p:cNvPr id="9" name="三角形 8"/>
            <p:cNvSpPr/>
            <p:nvPr/>
          </p:nvSpPr>
          <p:spPr>
            <a:xfrm flipV="1">
              <a:off x="6194980" y="1823784"/>
              <a:ext cx="205417" cy="324266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6730405" y="2610336"/>
            <a:ext cx="281359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charset="2"/>
              <a:buChar char="Ø"/>
            </a:pPr>
            <a:r>
              <a:rPr lang="zh-CN" altLang="en-US" sz="4000" dirty="0">
                <a:solidFill>
                  <a:schemeClr val="bg1">
                    <a:lumMod val="9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功能介绍</a:t>
            </a:r>
            <a:endParaRPr lang="en-US" altLang="zh-CN" sz="4000" dirty="0">
              <a:solidFill>
                <a:schemeClr val="bg1">
                  <a:lumMod val="9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630800" y="1515454"/>
            <a:ext cx="281359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charset="2"/>
              <a:buChar char="Ø"/>
            </a:pPr>
            <a:r>
              <a:rPr lang="zh-CN" altLang="en-US" sz="4000" dirty="0">
                <a:solidFill>
                  <a:schemeClr val="bg1">
                    <a:lumMod val="9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市场分析</a:t>
            </a:r>
            <a:endParaRPr lang="en-US" altLang="zh-CN" sz="4000" dirty="0">
              <a:solidFill>
                <a:schemeClr val="bg1">
                  <a:lumMod val="9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54349" y="3701600"/>
            <a:ext cx="230063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charset="2"/>
              <a:buChar char="Ø"/>
            </a:pPr>
            <a:r>
              <a:rPr lang="zh-CN" altLang="en-US" sz="4000" dirty="0">
                <a:solidFill>
                  <a:schemeClr val="bg1">
                    <a:lumMod val="9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创新点</a:t>
            </a:r>
            <a:endParaRPr lang="en-US" altLang="zh-CN" sz="4000" dirty="0">
              <a:solidFill>
                <a:schemeClr val="bg1">
                  <a:lumMod val="9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674342" y="4734168"/>
            <a:ext cx="281359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charset="2"/>
              <a:buChar char="Ø"/>
            </a:pPr>
            <a:r>
              <a:rPr lang="zh-CN" altLang="en-US" sz="4000" dirty="0">
                <a:solidFill>
                  <a:schemeClr val="bg1">
                    <a:lumMod val="95000"/>
                  </a:schemeClr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盈利模式</a:t>
            </a:r>
            <a:endParaRPr lang="en-US" altLang="zh-CN" sz="4000" dirty="0">
              <a:solidFill>
                <a:schemeClr val="bg1">
                  <a:lumMod val="95000"/>
                </a:schemeClr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19" name="组 18" hidden="1"/>
          <p:cNvGrpSpPr/>
          <p:nvPr/>
        </p:nvGrpSpPr>
        <p:grpSpPr>
          <a:xfrm>
            <a:off x="4265015" y="-7166"/>
            <a:ext cx="3565493" cy="2619737"/>
            <a:chOff x="4265015" y="-7166"/>
            <a:chExt cx="3565493" cy="2619737"/>
          </a:xfrm>
        </p:grpSpPr>
        <p:sp>
          <p:nvSpPr>
            <p:cNvPr id="15" name="三角形 14"/>
            <p:cNvSpPr/>
            <p:nvPr/>
          </p:nvSpPr>
          <p:spPr>
            <a:xfrm rot="10800000">
              <a:off x="5026982" y="0"/>
              <a:ext cx="2139227" cy="2235200"/>
            </a:xfrm>
            <a:prstGeom prst="triangle">
              <a:avLst/>
            </a:prstGeom>
            <a:solidFill>
              <a:srgbClr val="FFC000">
                <a:alpha val="18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三角形 16"/>
            <p:cNvSpPr/>
            <p:nvPr/>
          </p:nvSpPr>
          <p:spPr>
            <a:xfrm rot="10800000">
              <a:off x="5330112" y="-1"/>
              <a:ext cx="2500396" cy="2612572"/>
            </a:xfrm>
            <a:prstGeom prst="triangle">
              <a:avLst/>
            </a:prstGeom>
            <a:solidFill>
              <a:srgbClr val="FFC000">
                <a:alpha val="18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三角形 17"/>
            <p:cNvSpPr/>
            <p:nvPr/>
          </p:nvSpPr>
          <p:spPr>
            <a:xfrm rot="10800000">
              <a:off x="4265015" y="-7166"/>
              <a:ext cx="2312778" cy="2416537"/>
            </a:xfrm>
            <a:prstGeom prst="triangle">
              <a:avLst/>
            </a:prstGeom>
            <a:solidFill>
              <a:srgbClr val="FF9D02">
                <a:alpha val="18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765400" y="2683965"/>
            <a:ext cx="2209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6000" dirty="0" smtClean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目录</a:t>
            </a:r>
            <a:endParaRPr kumimoji="1" lang="zh-CN" altLang="en-US" sz="6000" dirty="0">
              <a:solidFill>
                <a:schemeClr val="bg1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4947230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4" b="1671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" y="0"/>
            <a:ext cx="12192000" cy="6858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1600" y="4096657"/>
            <a:ext cx="332377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0" dirty="0" smtClean="0">
                <a:solidFill>
                  <a:schemeClr val="bg1">
                    <a:lumMod val="95000"/>
                  </a:schemeClr>
                </a:solidFill>
                <a:latin typeface="FZZhengHeiS-EL-GB" charset="-122"/>
                <a:ea typeface="FZZhengHeiS-EL-GB" charset="-122"/>
                <a:cs typeface="FZZhengHeiS-EL-GB" charset="-122"/>
              </a:rPr>
              <a:t>01</a:t>
            </a:r>
            <a:endParaRPr kumimoji="1" lang="zh-CN" altLang="en-US" sz="20000" dirty="0">
              <a:solidFill>
                <a:schemeClr val="bg1">
                  <a:lumMod val="95000"/>
                </a:schemeClr>
              </a:solidFill>
              <a:latin typeface="FZZhengHeiS-EL-GB" charset="-122"/>
              <a:ea typeface="FZZhengHeiS-EL-GB" charset="-122"/>
              <a:cs typeface="FZZhengHeiS-EL-GB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61338" y="4828340"/>
            <a:ext cx="3775393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7000" dirty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市场分析</a:t>
            </a:r>
            <a:endParaRPr lang="en-US" altLang="zh-CN" sz="70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13" name="组 12"/>
          <p:cNvGrpSpPr/>
          <p:nvPr/>
        </p:nvGrpSpPr>
        <p:grpSpPr>
          <a:xfrm rot="16200000">
            <a:off x="11272370" y="401017"/>
            <a:ext cx="471747" cy="993640"/>
            <a:chOff x="5928650" y="1245851"/>
            <a:chExt cx="471747" cy="993640"/>
          </a:xfrm>
        </p:grpSpPr>
        <p:sp>
          <p:nvSpPr>
            <p:cNvPr id="14" name="三角形 13"/>
            <p:cNvSpPr/>
            <p:nvPr/>
          </p:nvSpPr>
          <p:spPr>
            <a:xfrm>
              <a:off x="5928650" y="1768069"/>
              <a:ext cx="149576" cy="310658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  <p:sp>
          <p:nvSpPr>
            <p:cNvPr id="15" name="三角形 14"/>
            <p:cNvSpPr/>
            <p:nvPr/>
          </p:nvSpPr>
          <p:spPr>
            <a:xfrm>
              <a:off x="5996165" y="1245851"/>
              <a:ext cx="199670" cy="41470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  <p:sp>
          <p:nvSpPr>
            <p:cNvPr id="16" name="三角形 15"/>
            <p:cNvSpPr/>
            <p:nvPr/>
          </p:nvSpPr>
          <p:spPr>
            <a:xfrm flipV="1">
              <a:off x="6194980" y="1915225"/>
              <a:ext cx="205417" cy="324266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52534E"/>
                </a:solidFill>
              </a:endParaRPr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3007187" y="0"/>
            <a:ext cx="21600" cy="6574971"/>
            <a:chOff x="3527697" y="0"/>
            <a:chExt cx="21600" cy="6574971"/>
          </a:xfrm>
        </p:grpSpPr>
        <p:sp>
          <p:nvSpPr>
            <p:cNvPr id="18" name="矩形 17"/>
            <p:cNvSpPr/>
            <p:nvPr/>
          </p:nvSpPr>
          <p:spPr>
            <a:xfrm>
              <a:off x="3527697" y="0"/>
              <a:ext cx="21600" cy="6574971"/>
            </a:xfrm>
            <a:prstGeom prst="rect">
              <a:avLst/>
            </a:prstGeom>
            <a:solidFill>
              <a:schemeClr val="bg1">
                <a:lumMod val="95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3527697" y="5845491"/>
              <a:ext cx="21600" cy="720000"/>
            </a:xfrm>
            <a:prstGeom prst="rect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FF9D02"/>
                </a:solidFill>
              </a:endParaRPr>
            </a:p>
          </p:txBody>
        </p:sp>
      </p:grpSp>
      <p:grpSp>
        <p:nvGrpSpPr>
          <p:cNvPr id="65" name="组 64"/>
          <p:cNvGrpSpPr/>
          <p:nvPr/>
        </p:nvGrpSpPr>
        <p:grpSpPr>
          <a:xfrm>
            <a:off x="2286000" y="5685183"/>
            <a:ext cx="9916160" cy="1222921"/>
            <a:chOff x="2286000" y="5685183"/>
            <a:chExt cx="9916160" cy="1222921"/>
          </a:xfrm>
        </p:grpSpPr>
        <p:cxnSp>
          <p:nvCxnSpPr>
            <p:cNvPr id="20" name="直线连接符 19"/>
            <p:cNvCxnSpPr/>
            <p:nvPr/>
          </p:nvCxnSpPr>
          <p:spPr>
            <a:xfrm>
              <a:off x="5943600" y="5997891"/>
              <a:ext cx="6258560" cy="8601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连接符 20"/>
            <p:cNvCxnSpPr/>
            <p:nvPr/>
          </p:nvCxnSpPr>
          <p:spPr>
            <a:xfrm>
              <a:off x="6341165" y="5845491"/>
              <a:ext cx="4670259" cy="10125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线连接符 23"/>
            <p:cNvCxnSpPr/>
            <p:nvPr/>
          </p:nvCxnSpPr>
          <p:spPr>
            <a:xfrm>
              <a:off x="6738730" y="5685183"/>
              <a:ext cx="3637722" cy="117281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/>
            <p:nvPr/>
          </p:nvCxnSpPr>
          <p:spPr>
            <a:xfrm flipV="1">
              <a:off x="2286000" y="6241774"/>
              <a:ext cx="9916160" cy="61622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线连接符 33"/>
            <p:cNvCxnSpPr/>
            <p:nvPr/>
          </p:nvCxnSpPr>
          <p:spPr>
            <a:xfrm flipV="1">
              <a:off x="5088835" y="6047995"/>
              <a:ext cx="7113325" cy="860109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线连接符 39"/>
            <p:cNvCxnSpPr/>
            <p:nvPr/>
          </p:nvCxnSpPr>
          <p:spPr>
            <a:xfrm flipV="1">
              <a:off x="6440557" y="6440557"/>
              <a:ext cx="2570921" cy="467547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线连接符 42"/>
            <p:cNvCxnSpPr/>
            <p:nvPr/>
          </p:nvCxnSpPr>
          <p:spPr>
            <a:xfrm flipV="1">
              <a:off x="7765774" y="6440558"/>
              <a:ext cx="1245704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线连接符 46"/>
            <p:cNvCxnSpPr/>
            <p:nvPr/>
          </p:nvCxnSpPr>
          <p:spPr>
            <a:xfrm flipV="1">
              <a:off x="8706678" y="6440558"/>
              <a:ext cx="304800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线连接符 49"/>
            <p:cNvCxnSpPr/>
            <p:nvPr/>
          </p:nvCxnSpPr>
          <p:spPr>
            <a:xfrm flipV="1">
              <a:off x="9011478" y="6440558"/>
              <a:ext cx="0" cy="417442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线连接符 52"/>
            <p:cNvCxnSpPr/>
            <p:nvPr/>
          </p:nvCxnSpPr>
          <p:spPr>
            <a:xfrm flipH="1" flipV="1">
              <a:off x="9011478" y="6440558"/>
              <a:ext cx="159026" cy="467546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线连接符 55"/>
            <p:cNvCxnSpPr/>
            <p:nvPr/>
          </p:nvCxnSpPr>
          <p:spPr>
            <a:xfrm flipH="1" flipV="1">
              <a:off x="9011478" y="6440558"/>
              <a:ext cx="318052" cy="467546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线连接符 58"/>
            <p:cNvCxnSpPr/>
            <p:nvPr/>
          </p:nvCxnSpPr>
          <p:spPr>
            <a:xfrm flipH="1" flipV="1">
              <a:off x="9011478" y="6440557"/>
              <a:ext cx="516836" cy="417443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线连接符 61"/>
            <p:cNvCxnSpPr/>
            <p:nvPr/>
          </p:nvCxnSpPr>
          <p:spPr>
            <a:xfrm flipH="1" flipV="1">
              <a:off x="9011478" y="6440557"/>
              <a:ext cx="874644" cy="417443"/>
            </a:xfrm>
            <a:prstGeom prst="line">
              <a:avLst/>
            </a:prstGeom>
            <a:ln>
              <a:solidFill>
                <a:srgbClr val="FFC000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96793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blinds dir="vert"/>
      </p:transition>
    </mc:Choice>
    <mc:Fallback xmlns="">
      <p:transition spd="med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组 97"/>
          <p:cNvGrpSpPr/>
          <p:nvPr/>
        </p:nvGrpSpPr>
        <p:grpSpPr>
          <a:xfrm>
            <a:off x="4968394" y="2910068"/>
            <a:ext cx="2308970" cy="2584858"/>
            <a:chOff x="4970692" y="2842305"/>
            <a:chExt cx="2590800" cy="2900362"/>
          </a:xfrm>
        </p:grpSpPr>
        <p:grpSp>
          <p:nvGrpSpPr>
            <p:cNvPr id="48" name="组合 320"/>
            <p:cNvGrpSpPr/>
            <p:nvPr/>
          </p:nvGrpSpPr>
          <p:grpSpPr>
            <a:xfrm>
              <a:off x="4970692" y="2842305"/>
              <a:ext cx="1127126" cy="2900362"/>
              <a:chOff x="703263" y="547688"/>
              <a:chExt cx="1127126" cy="2900362"/>
            </a:xfrm>
          </p:grpSpPr>
          <p:sp>
            <p:nvSpPr>
              <p:cNvPr id="49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706438" y="568325"/>
                <a:ext cx="1123950" cy="28797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5"/>
              <p:cNvSpPr>
                <a:spLocks/>
              </p:cNvSpPr>
              <p:nvPr/>
            </p:nvSpPr>
            <p:spPr bwMode="auto">
              <a:xfrm>
                <a:off x="1379538" y="3379788"/>
                <a:ext cx="288925" cy="65088"/>
              </a:xfrm>
              <a:custGeom>
                <a:avLst/>
                <a:gdLst>
                  <a:gd name="T0" fmla="*/ 76 w 84"/>
                  <a:gd name="T1" fmla="*/ 1 h 19"/>
                  <a:gd name="T2" fmla="*/ 82 w 84"/>
                  <a:gd name="T3" fmla="*/ 8 h 19"/>
                  <a:gd name="T4" fmla="*/ 80 w 84"/>
                  <a:gd name="T5" fmla="*/ 19 h 19"/>
                  <a:gd name="T6" fmla="*/ 3 w 84"/>
                  <a:gd name="T7" fmla="*/ 16 h 19"/>
                  <a:gd name="T8" fmla="*/ 1 w 84"/>
                  <a:gd name="T9" fmla="*/ 5 h 19"/>
                  <a:gd name="T10" fmla="*/ 8 w 84"/>
                  <a:gd name="T11" fmla="*/ 0 h 19"/>
                  <a:gd name="T12" fmla="*/ 76 w 84"/>
                  <a:gd name="T13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9">
                    <a:moveTo>
                      <a:pt x="76" y="1"/>
                    </a:moveTo>
                    <a:cubicBezTo>
                      <a:pt x="82" y="8"/>
                      <a:pt x="82" y="8"/>
                      <a:pt x="82" y="8"/>
                    </a:cubicBezTo>
                    <a:cubicBezTo>
                      <a:pt x="82" y="8"/>
                      <a:pt x="84" y="18"/>
                      <a:pt x="80" y="19"/>
                    </a:cubicBezTo>
                    <a:cubicBezTo>
                      <a:pt x="80" y="19"/>
                      <a:pt x="6" y="18"/>
                      <a:pt x="3" y="16"/>
                    </a:cubicBezTo>
                    <a:cubicBezTo>
                      <a:pt x="0" y="15"/>
                      <a:pt x="1" y="5"/>
                      <a:pt x="1" y="5"/>
                    </a:cubicBezTo>
                    <a:cubicBezTo>
                      <a:pt x="8" y="0"/>
                      <a:pt x="8" y="0"/>
                      <a:pt x="8" y="0"/>
                    </a:cubicBez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1379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6"/>
              <p:cNvSpPr>
                <a:spLocks/>
              </p:cNvSpPr>
              <p:nvPr/>
            </p:nvSpPr>
            <p:spPr bwMode="auto">
              <a:xfrm>
                <a:off x="1363663" y="2659063"/>
                <a:ext cx="319088" cy="747713"/>
              </a:xfrm>
              <a:custGeom>
                <a:avLst/>
                <a:gdLst>
                  <a:gd name="T0" fmla="*/ 29 w 93"/>
                  <a:gd name="T1" fmla="*/ 3 h 219"/>
                  <a:gd name="T2" fmla="*/ 28 w 93"/>
                  <a:gd name="T3" fmla="*/ 185 h 219"/>
                  <a:gd name="T4" fmla="*/ 85 w 93"/>
                  <a:gd name="T5" fmla="*/ 193 h 219"/>
                  <a:gd name="T6" fmla="*/ 87 w 93"/>
                  <a:gd name="T7" fmla="*/ 219 h 219"/>
                  <a:gd name="T8" fmla="*/ 6 w 93"/>
                  <a:gd name="T9" fmla="*/ 216 h 219"/>
                  <a:gd name="T10" fmla="*/ 0 w 93"/>
                  <a:gd name="T11" fmla="*/ 0 h 219"/>
                  <a:gd name="T12" fmla="*/ 29 w 93"/>
                  <a:gd name="T13" fmla="*/ 3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3" h="219">
                    <a:moveTo>
                      <a:pt x="29" y="3"/>
                    </a:moveTo>
                    <a:cubicBezTo>
                      <a:pt x="28" y="185"/>
                      <a:pt x="28" y="185"/>
                      <a:pt x="28" y="185"/>
                    </a:cubicBezTo>
                    <a:cubicBezTo>
                      <a:pt x="28" y="185"/>
                      <a:pt x="76" y="176"/>
                      <a:pt x="85" y="193"/>
                    </a:cubicBezTo>
                    <a:cubicBezTo>
                      <a:pt x="93" y="209"/>
                      <a:pt x="87" y="219"/>
                      <a:pt x="87" y="219"/>
                    </a:cubicBezTo>
                    <a:cubicBezTo>
                      <a:pt x="6" y="216"/>
                      <a:pt x="6" y="216"/>
                      <a:pt x="6" y="216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29" y="3"/>
                    </a:lnTo>
                    <a:close/>
                  </a:path>
                </a:pathLst>
              </a:custGeom>
              <a:solidFill>
                <a:srgbClr val="FED3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7"/>
              <p:cNvSpPr>
                <a:spLocks/>
              </p:cNvSpPr>
              <p:nvPr/>
            </p:nvSpPr>
            <p:spPr bwMode="auto">
              <a:xfrm>
                <a:off x="1500188" y="3284538"/>
                <a:ext cx="120650" cy="119063"/>
              </a:xfrm>
              <a:custGeom>
                <a:avLst/>
                <a:gdLst>
                  <a:gd name="T0" fmla="*/ 35 w 35"/>
                  <a:gd name="T1" fmla="*/ 3 h 35"/>
                  <a:gd name="T2" fmla="*/ 9 w 35"/>
                  <a:gd name="T3" fmla="*/ 35 h 35"/>
                  <a:gd name="T4" fmla="*/ 0 w 35"/>
                  <a:gd name="T5" fmla="*/ 34 h 35"/>
                  <a:gd name="T6" fmla="*/ 9 w 35"/>
                  <a:gd name="T7" fmla="*/ 16 h 35"/>
                  <a:gd name="T8" fmla="*/ 27 w 35"/>
                  <a:gd name="T9" fmla="*/ 0 h 35"/>
                  <a:gd name="T10" fmla="*/ 35 w 35"/>
                  <a:gd name="T11" fmla="*/ 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35">
                    <a:moveTo>
                      <a:pt x="35" y="3"/>
                    </a:moveTo>
                    <a:cubicBezTo>
                      <a:pt x="35" y="3"/>
                      <a:pt x="16" y="7"/>
                      <a:pt x="9" y="35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2" y="24"/>
                      <a:pt x="9" y="16"/>
                    </a:cubicBezTo>
                    <a:cubicBezTo>
                      <a:pt x="15" y="7"/>
                      <a:pt x="25" y="0"/>
                      <a:pt x="27" y="0"/>
                    </a:cubicBezTo>
                    <a:cubicBezTo>
                      <a:pt x="31" y="0"/>
                      <a:pt x="35" y="3"/>
                      <a:pt x="35" y="3"/>
                    </a:cubicBezTo>
                    <a:close/>
                  </a:path>
                </a:pathLst>
              </a:custGeom>
              <a:solidFill>
                <a:srgbClr val="1379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8"/>
              <p:cNvSpPr>
                <a:spLocks/>
              </p:cNvSpPr>
              <p:nvPr/>
            </p:nvSpPr>
            <p:spPr bwMode="auto">
              <a:xfrm>
                <a:off x="868363" y="3376613"/>
                <a:ext cx="288925" cy="65088"/>
              </a:xfrm>
              <a:custGeom>
                <a:avLst/>
                <a:gdLst>
                  <a:gd name="T0" fmla="*/ 8 w 84"/>
                  <a:gd name="T1" fmla="*/ 1 h 19"/>
                  <a:gd name="T2" fmla="*/ 2 w 84"/>
                  <a:gd name="T3" fmla="*/ 8 h 19"/>
                  <a:gd name="T4" fmla="*/ 4 w 84"/>
                  <a:gd name="T5" fmla="*/ 19 h 19"/>
                  <a:gd name="T6" fmla="*/ 81 w 84"/>
                  <a:gd name="T7" fmla="*/ 16 h 19"/>
                  <a:gd name="T8" fmla="*/ 83 w 84"/>
                  <a:gd name="T9" fmla="*/ 4 h 19"/>
                  <a:gd name="T10" fmla="*/ 76 w 84"/>
                  <a:gd name="T11" fmla="*/ 0 h 19"/>
                  <a:gd name="T12" fmla="*/ 8 w 84"/>
                  <a:gd name="T13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19">
                    <a:moveTo>
                      <a:pt x="8" y="1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0" y="19"/>
                      <a:pt x="4" y="19"/>
                    </a:cubicBezTo>
                    <a:cubicBezTo>
                      <a:pt x="4" y="19"/>
                      <a:pt x="78" y="17"/>
                      <a:pt x="81" y="16"/>
                    </a:cubicBezTo>
                    <a:cubicBezTo>
                      <a:pt x="84" y="15"/>
                      <a:pt x="83" y="4"/>
                      <a:pt x="83" y="4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" y="1"/>
                    </a:lnTo>
                    <a:close/>
                  </a:path>
                </a:pathLst>
              </a:custGeom>
              <a:solidFill>
                <a:srgbClr val="1379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9"/>
              <p:cNvSpPr>
                <a:spLocks/>
              </p:cNvSpPr>
              <p:nvPr/>
            </p:nvSpPr>
            <p:spPr bwMode="auto">
              <a:xfrm>
                <a:off x="854076" y="2655888"/>
                <a:ext cx="312738" cy="747713"/>
              </a:xfrm>
              <a:custGeom>
                <a:avLst/>
                <a:gdLst>
                  <a:gd name="T0" fmla="*/ 62 w 91"/>
                  <a:gd name="T1" fmla="*/ 3 h 219"/>
                  <a:gd name="T2" fmla="*/ 64 w 91"/>
                  <a:gd name="T3" fmla="*/ 185 h 219"/>
                  <a:gd name="T4" fmla="*/ 8 w 91"/>
                  <a:gd name="T5" fmla="*/ 193 h 219"/>
                  <a:gd name="T6" fmla="*/ 6 w 91"/>
                  <a:gd name="T7" fmla="*/ 219 h 219"/>
                  <a:gd name="T8" fmla="*/ 87 w 91"/>
                  <a:gd name="T9" fmla="*/ 215 h 219"/>
                  <a:gd name="T10" fmla="*/ 91 w 91"/>
                  <a:gd name="T11" fmla="*/ 0 h 219"/>
                  <a:gd name="T12" fmla="*/ 62 w 91"/>
                  <a:gd name="T13" fmla="*/ 3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219">
                    <a:moveTo>
                      <a:pt x="62" y="3"/>
                    </a:moveTo>
                    <a:cubicBezTo>
                      <a:pt x="64" y="185"/>
                      <a:pt x="64" y="185"/>
                      <a:pt x="64" y="185"/>
                    </a:cubicBezTo>
                    <a:cubicBezTo>
                      <a:pt x="64" y="185"/>
                      <a:pt x="17" y="177"/>
                      <a:pt x="8" y="193"/>
                    </a:cubicBezTo>
                    <a:cubicBezTo>
                      <a:pt x="0" y="210"/>
                      <a:pt x="6" y="219"/>
                      <a:pt x="6" y="219"/>
                    </a:cubicBezTo>
                    <a:cubicBezTo>
                      <a:pt x="87" y="215"/>
                      <a:pt x="87" y="215"/>
                      <a:pt x="87" y="215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62" y="3"/>
                    </a:lnTo>
                    <a:close/>
                  </a:path>
                </a:pathLst>
              </a:custGeom>
              <a:solidFill>
                <a:srgbClr val="FED3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10"/>
              <p:cNvSpPr>
                <a:spLocks/>
              </p:cNvSpPr>
              <p:nvPr/>
            </p:nvSpPr>
            <p:spPr bwMode="auto">
              <a:xfrm>
                <a:off x="1511301" y="1863725"/>
                <a:ext cx="319088" cy="600075"/>
              </a:xfrm>
              <a:custGeom>
                <a:avLst/>
                <a:gdLst>
                  <a:gd name="T0" fmla="*/ 47 w 93"/>
                  <a:gd name="T1" fmla="*/ 0 h 176"/>
                  <a:gd name="T2" fmla="*/ 92 w 93"/>
                  <a:gd name="T3" fmla="*/ 65 h 176"/>
                  <a:gd name="T4" fmla="*/ 39 w 93"/>
                  <a:gd name="T5" fmla="*/ 131 h 176"/>
                  <a:gd name="T6" fmla="*/ 57 w 93"/>
                  <a:gd name="T7" fmla="*/ 153 h 176"/>
                  <a:gd name="T8" fmla="*/ 39 w 93"/>
                  <a:gd name="T9" fmla="*/ 176 h 176"/>
                  <a:gd name="T10" fmla="*/ 0 w 93"/>
                  <a:gd name="T11" fmla="*/ 131 h 176"/>
                  <a:gd name="T12" fmla="*/ 57 w 93"/>
                  <a:gd name="T13" fmla="*/ 59 h 176"/>
                  <a:gd name="T14" fmla="*/ 23 w 93"/>
                  <a:gd name="T15" fmla="*/ 19 h 176"/>
                  <a:gd name="T16" fmla="*/ 47 w 93"/>
                  <a:gd name="T17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176">
                    <a:moveTo>
                      <a:pt x="47" y="0"/>
                    </a:moveTo>
                    <a:cubicBezTo>
                      <a:pt x="47" y="0"/>
                      <a:pt x="93" y="52"/>
                      <a:pt x="92" y="65"/>
                    </a:cubicBezTo>
                    <a:cubicBezTo>
                      <a:pt x="91" y="79"/>
                      <a:pt x="39" y="131"/>
                      <a:pt x="39" y="131"/>
                    </a:cubicBezTo>
                    <a:cubicBezTo>
                      <a:pt x="39" y="131"/>
                      <a:pt x="57" y="147"/>
                      <a:pt x="57" y="153"/>
                    </a:cubicBezTo>
                    <a:cubicBezTo>
                      <a:pt x="59" y="165"/>
                      <a:pt x="50" y="176"/>
                      <a:pt x="39" y="176"/>
                    </a:cubicBezTo>
                    <a:cubicBezTo>
                      <a:pt x="27" y="176"/>
                      <a:pt x="0" y="131"/>
                      <a:pt x="0" y="131"/>
                    </a:cubicBezTo>
                    <a:cubicBezTo>
                      <a:pt x="57" y="59"/>
                      <a:pt x="57" y="59"/>
                      <a:pt x="57" y="59"/>
                    </a:cubicBezTo>
                    <a:cubicBezTo>
                      <a:pt x="23" y="19"/>
                      <a:pt x="23" y="19"/>
                      <a:pt x="23" y="19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FED3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11"/>
              <p:cNvSpPr>
                <a:spLocks/>
              </p:cNvSpPr>
              <p:nvPr/>
            </p:nvSpPr>
            <p:spPr bwMode="auto">
              <a:xfrm>
                <a:off x="1473201" y="1689100"/>
                <a:ext cx="260350" cy="338138"/>
              </a:xfrm>
              <a:custGeom>
                <a:avLst/>
                <a:gdLst>
                  <a:gd name="T0" fmla="*/ 24 w 164"/>
                  <a:gd name="T1" fmla="*/ 0 h 213"/>
                  <a:gd name="T2" fmla="*/ 164 w 164"/>
                  <a:gd name="T3" fmla="*/ 127 h 213"/>
                  <a:gd name="T4" fmla="*/ 95 w 164"/>
                  <a:gd name="T5" fmla="*/ 213 h 213"/>
                  <a:gd name="T6" fmla="*/ 0 w 164"/>
                  <a:gd name="T7" fmla="*/ 133 h 213"/>
                  <a:gd name="T8" fmla="*/ 24 w 164"/>
                  <a:gd name="T9" fmla="*/ 0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213">
                    <a:moveTo>
                      <a:pt x="24" y="0"/>
                    </a:moveTo>
                    <a:lnTo>
                      <a:pt x="164" y="127"/>
                    </a:lnTo>
                    <a:lnTo>
                      <a:pt x="95" y="213"/>
                    </a:lnTo>
                    <a:lnTo>
                      <a:pt x="0" y="133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1379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12"/>
              <p:cNvSpPr>
                <a:spLocks/>
              </p:cNvSpPr>
              <p:nvPr/>
            </p:nvSpPr>
            <p:spPr bwMode="auto">
              <a:xfrm>
                <a:off x="703263" y="1866900"/>
                <a:ext cx="319088" cy="600075"/>
              </a:xfrm>
              <a:custGeom>
                <a:avLst/>
                <a:gdLst>
                  <a:gd name="T0" fmla="*/ 46 w 93"/>
                  <a:gd name="T1" fmla="*/ 0 h 176"/>
                  <a:gd name="T2" fmla="*/ 1 w 93"/>
                  <a:gd name="T3" fmla="*/ 66 h 176"/>
                  <a:gd name="T4" fmla="*/ 54 w 93"/>
                  <a:gd name="T5" fmla="*/ 131 h 176"/>
                  <a:gd name="T6" fmla="*/ 36 w 93"/>
                  <a:gd name="T7" fmla="*/ 153 h 176"/>
                  <a:gd name="T8" fmla="*/ 54 w 93"/>
                  <a:gd name="T9" fmla="*/ 176 h 176"/>
                  <a:gd name="T10" fmla="*/ 93 w 93"/>
                  <a:gd name="T11" fmla="*/ 131 h 176"/>
                  <a:gd name="T12" fmla="*/ 36 w 93"/>
                  <a:gd name="T13" fmla="*/ 59 h 176"/>
                  <a:gd name="T14" fmla="*/ 69 w 93"/>
                  <a:gd name="T15" fmla="*/ 20 h 176"/>
                  <a:gd name="T16" fmla="*/ 46 w 93"/>
                  <a:gd name="T17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176">
                    <a:moveTo>
                      <a:pt x="46" y="0"/>
                    </a:moveTo>
                    <a:cubicBezTo>
                      <a:pt x="46" y="0"/>
                      <a:pt x="0" y="52"/>
                      <a:pt x="1" y="66"/>
                    </a:cubicBezTo>
                    <a:cubicBezTo>
                      <a:pt x="2" y="79"/>
                      <a:pt x="54" y="131"/>
                      <a:pt x="54" y="131"/>
                    </a:cubicBezTo>
                    <a:cubicBezTo>
                      <a:pt x="54" y="131"/>
                      <a:pt x="36" y="147"/>
                      <a:pt x="36" y="153"/>
                    </a:cubicBezTo>
                    <a:cubicBezTo>
                      <a:pt x="34" y="166"/>
                      <a:pt x="43" y="176"/>
                      <a:pt x="54" y="176"/>
                    </a:cubicBezTo>
                    <a:cubicBezTo>
                      <a:pt x="66" y="176"/>
                      <a:pt x="93" y="131"/>
                      <a:pt x="93" y="131"/>
                    </a:cubicBezTo>
                    <a:cubicBezTo>
                      <a:pt x="36" y="59"/>
                      <a:pt x="36" y="59"/>
                      <a:pt x="36" y="59"/>
                    </a:cubicBezTo>
                    <a:cubicBezTo>
                      <a:pt x="69" y="20"/>
                      <a:pt x="69" y="20"/>
                      <a:pt x="69" y="20"/>
                    </a:cubicBez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FED3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13"/>
              <p:cNvSpPr>
                <a:spLocks/>
              </p:cNvSpPr>
              <p:nvPr/>
            </p:nvSpPr>
            <p:spPr bwMode="auto">
              <a:xfrm>
                <a:off x="977901" y="2314575"/>
                <a:ext cx="595313" cy="395288"/>
              </a:xfrm>
              <a:custGeom>
                <a:avLst/>
                <a:gdLst>
                  <a:gd name="T0" fmla="*/ 39 w 375"/>
                  <a:gd name="T1" fmla="*/ 0 h 249"/>
                  <a:gd name="T2" fmla="*/ 0 w 375"/>
                  <a:gd name="T3" fmla="*/ 36 h 249"/>
                  <a:gd name="T4" fmla="*/ 15 w 375"/>
                  <a:gd name="T5" fmla="*/ 249 h 249"/>
                  <a:gd name="T6" fmla="*/ 158 w 375"/>
                  <a:gd name="T7" fmla="*/ 249 h 249"/>
                  <a:gd name="T8" fmla="*/ 167 w 375"/>
                  <a:gd name="T9" fmla="*/ 185 h 249"/>
                  <a:gd name="T10" fmla="*/ 199 w 375"/>
                  <a:gd name="T11" fmla="*/ 182 h 249"/>
                  <a:gd name="T12" fmla="*/ 208 w 375"/>
                  <a:gd name="T13" fmla="*/ 249 h 249"/>
                  <a:gd name="T14" fmla="*/ 360 w 375"/>
                  <a:gd name="T15" fmla="*/ 249 h 249"/>
                  <a:gd name="T16" fmla="*/ 375 w 375"/>
                  <a:gd name="T17" fmla="*/ 36 h 249"/>
                  <a:gd name="T18" fmla="*/ 340 w 375"/>
                  <a:gd name="T19" fmla="*/ 8 h 249"/>
                  <a:gd name="T20" fmla="*/ 39 w 375"/>
                  <a:gd name="T21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5" h="249">
                    <a:moveTo>
                      <a:pt x="39" y="0"/>
                    </a:moveTo>
                    <a:lnTo>
                      <a:pt x="0" y="36"/>
                    </a:lnTo>
                    <a:lnTo>
                      <a:pt x="15" y="249"/>
                    </a:lnTo>
                    <a:lnTo>
                      <a:pt x="158" y="249"/>
                    </a:lnTo>
                    <a:lnTo>
                      <a:pt x="167" y="185"/>
                    </a:lnTo>
                    <a:lnTo>
                      <a:pt x="199" y="182"/>
                    </a:lnTo>
                    <a:lnTo>
                      <a:pt x="208" y="249"/>
                    </a:lnTo>
                    <a:lnTo>
                      <a:pt x="360" y="249"/>
                    </a:lnTo>
                    <a:lnTo>
                      <a:pt x="375" y="36"/>
                    </a:lnTo>
                    <a:lnTo>
                      <a:pt x="340" y="8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6B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14"/>
              <p:cNvSpPr>
                <a:spLocks/>
              </p:cNvSpPr>
              <p:nvPr/>
            </p:nvSpPr>
            <p:spPr bwMode="auto">
              <a:xfrm>
                <a:off x="974726" y="1620838"/>
                <a:ext cx="598488" cy="750888"/>
              </a:xfrm>
              <a:custGeom>
                <a:avLst/>
                <a:gdLst>
                  <a:gd name="T0" fmla="*/ 1 w 174"/>
                  <a:gd name="T1" fmla="*/ 220 h 220"/>
                  <a:gd name="T2" fmla="*/ 174 w 174"/>
                  <a:gd name="T3" fmla="*/ 220 h 220"/>
                  <a:gd name="T4" fmla="*/ 172 w 174"/>
                  <a:gd name="T5" fmla="*/ 46 h 220"/>
                  <a:gd name="T6" fmla="*/ 83 w 174"/>
                  <a:gd name="T7" fmla="*/ 2 h 220"/>
                  <a:gd name="T8" fmla="*/ 0 w 174"/>
                  <a:gd name="T9" fmla="*/ 47 h 220"/>
                  <a:gd name="T10" fmla="*/ 1 w 174"/>
                  <a:gd name="T11" fmla="*/ 22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4" h="220">
                    <a:moveTo>
                      <a:pt x="1" y="220"/>
                    </a:moveTo>
                    <a:cubicBezTo>
                      <a:pt x="174" y="220"/>
                      <a:pt x="174" y="220"/>
                      <a:pt x="174" y="220"/>
                    </a:cubicBezTo>
                    <a:cubicBezTo>
                      <a:pt x="174" y="220"/>
                      <a:pt x="174" y="68"/>
                      <a:pt x="172" y="46"/>
                    </a:cubicBezTo>
                    <a:cubicBezTo>
                      <a:pt x="171" y="24"/>
                      <a:pt x="141" y="0"/>
                      <a:pt x="83" y="2"/>
                    </a:cubicBezTo>
                    <a:cubicBezTo>
                      <a:pt x="23" y="3"/>
                      <a:pt x="0" y="27"/>
                      <a:pt x="0" y="47"/>
                    </a:cubicBezTo>
                    <a:cubicBezTo>
                      <a:pt x="0" y="67"/>
                      <a:pt x="1" y="220"/>
                      <a:pt x="1" y="220"/>
                    </a:cubicBezTo>
                    <a:close/>
                  </a:path>
                </a:pathLst>
              </a:custGeom>
              <a:solidFill>
                <a:srgbClr val="1379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15"/>
              <p:cNvSpPr>
                <a:spLocks/>
              </p:cNvSpPr>
              <p:nvPr/>
            </p:nvSpPr>
            <p:spPr bwMode="auto">
              <a:xfrm>
                <a:off x="1187451" y="1500188"/>
                <a:ext cx="138113" cy="192088"/>
              </a:xfrm>
              <a:custGeom>
                <a:avLst/>
                <a:gdLst>
                  <a:gd name="T0" fmla="*/ 40 w 40"/>
                  <a:gd name="T1" fmla="*/ 0 h 56"/>
                  <a:gd name="T2" fmla="*/ 0 w 40"/>
                  <a:gd name="T3" fmla="*/ 0 h 56"/>
                  <a:gd name="T4" fmla="*/ 1 w 40"/>
                  <a:gd name="T5" fmla="*/ 39 h 56"/>
                  <a:gd name="T6" fmla="*/ 20 w 40"/>
                  <a:gd name="T7" fmla="*/ 56 h 56"/>
                  <a:gd name="T8" fmla="*/ 39 w 40"/>
                  <a:gd name="T9" fmla="*/ 39 h 56"/>
                  <a:gd name="T10" fmla="*/ 40 w 40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56">
                    <a:moveTo>
                      <a:pt x="4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2" y="49"/>
                      <a:pt x="10" y="56"/>
                      <a:pt x="20" y="56"/>
                    </a:cubicBezTo>
                    <a:cubicBezTo>
                      <a:pt x="30" y="56"/>
                      <a:pt x="38" y="49"/>
                      <a:pt x="39" y="39"/>
                    </a:cubicBez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FED3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16"/>
              <p:cNvSpPr>
                <a:spLocks/>
              </p:cNvSpPr>
              <p:nvPr/>
            </p:nvSpPr>
            <p:spPr bwMode="auto">
              <a:xfrm>
                <a:off x="1187451" y="1500188"/>
                <a:ext cx="138113" cy="85725"/>
              </a:xfrm>
              <a:custGeom>
                <a:avLst/>
                <a:gdLst>
                  <a:gd name="T0" fmla="*/ 22 w 40"/>
                  <a:gd name="T1" fmla="*/ 25 h 25"/>
                  <a:gd name="T2" fmla="*/ 40 w 40"/>
                  <a:gd name="T3" fmla="*/ 21 h 25"/>
                  <a:gd name="T4" fmla="*/ 40 w 40"/>
                  <a:gd name="T5" fmla="*/ 0 h 25"/>
                  <a:gd name="T6" fmla="*/ 0 w 40"/>
                  <a:gd name="T7" fmla="*/ 0 h 25"/>
                  <a:gd name="T8" fmla="*/ 1 w 40"/>
                  <a:gd name="T9" fmla="*/ 21 h 25"/>
                  <a:gd name="T10" fmla="*/ 22 w 40"/>
                  <a:gd name="T11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25">
                    <a:moveTo>
                      <a:pt x="22" y="25"/>
                    </a:moveTo>
                    <a:cubicBezTo>
                      <a:pt x="29" y="25"/>
                      <a:pt x="34" y="23"/>
                      <a:pt x="40" y="21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8" y="24"/>
                      <a:pt x="15" y="25"/>
                      <a:pt x="22" y="25"/>
                    </a:cubicBezTo>
                    <a:close/>
                  </a:path>
                </a:pathLst>
              </a:custGeom>
              <a:solidFill>
                <a:srgbClr val="EABD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17"/>
              <p:cNvSpPr>
                <a:spLocks/>
              </p:cNvSpPr>
              <p:nvPr/>
            </p:nvSpPr>
            <p:spPr bwMode="auto">
              <a:xfrm>
                <a:off x="1517651" y="923925"/>
                <a:ext cx="123825" cy="249238"/>
              </a:xfrm>
              <a:custGeom>
                <a:avLst/>
                <a:gdLst>
                  <a:gd name="T0" fmla="*/ 78 w 78"/>
                  <a:gd name="T1" fmla="*/ 0 h 157"/>
                  <a:gd name="T2" fmla="*/ 50 w 78"/>
                  <a:gd name="T3" fmla="*/ 155 h 157"/>
                  <a:gd name="T4" fmla="*/ 20 w 78"/>
                  <a:gd name="T5" fmla="*/ 157 h 157"/>
                  <a:gd name="T6" fmla="*/ 0 w 78"/>
                  <a:gd name="T7" fmla="*/ 21 h 157"/>
                  <a:gd name="T8" fmla="*/ 78 w 78"/>
                  <a:gd name="T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" h="157">
                    <a:moveTo>
                      <a:pt x="78" y="0"/>
                    </a:moveTo>
                    <a:lnTo>
                      <a:pt x="50" y="155"/>
                    </a:lnTo>
                    <a:lnTo>
                      <a:pt x="20" y="157"/>
                    </a:lnTo>
                    <a:lnTo>
                      <a:pt x="0" y="2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rgbClr val="4C301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18"/>
              <p:cNvSpPr>
                <a:spLocks/>
              </p:cNvSpPr>
              <p:nvPr/>
            </p:nvSpPr>
            <p:spPr bwMode="auto">
              <a:xfrm>
                <a:off x="1487488" y="1104900"/>
                <a:ext cx="147638" cy="133350"/>
              </a:xfrm>
              <a:custGeom>
                <a:avLst/>
                <a:gdLst>
                  <a:gd name="T0" fmla="*/ 42 w 43"/>
                  <a:gd name="T1" fmla="*/ 19 h 39"/>
                  <a:gd name="T2" fmla="*/ 21 w 43"/>
                  <a:gd name="T3" fmla="*/ 39 h 39"/>
                  <a:gd name="T4" fmla="*/ 0 w 43"/>
                  <a:gd name="T5" fmla="*/ 20 h 39"/>
                  <a:gd name="T6" fmla="*/ 21 w 43"/>
                  <a:gd name="T7" fmla="*/ 0 h 39"/>
                  <a:gd name="T8" fmla="*/ 42 w 43"/>
                  <a:gd name="T9" fmla="*/ 1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39">
                    <a:moveTo>
                      <a:pt x="42" y="19"/>
                    </a:moveTo>
                    <a:cubicBezTo>
                      <a:pt x="43" y="30"/>
                      <a:pt x="33" y="38"/>
                      <a:pt x="21" y="39"/>
                    </a:cubicBezTo>
                    <a:cubicBezTo>
                      <a:pt x="10" y="39"/>
                      <a:pt x="0" y="30"/>
                      <a:pt x="0" y="20"/>
                    </a:cubicBezTo>
                    <a:cubicBezTo>
                      <a:pt x="0" y="9"/>
                      <a:pt x="9" y="1"/>
                      <a:pt x="21" y="0"/>
                    </a:cubicBezTo>
                    <a:cubicBezTo>
                      <a:pt x="33" y="0"/>
                      <a:pt x="42" y="9"/>
                      <a:pt x="42" y="19"/>
                    </a:cubicBezTo>
                    <a:close/>
                  </a:path>
                </a:pathLst>
              </a:custGeom>
              <a:solidFill>
                <a:srgbClr val="FED3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19"/>
              <p:cNvSpPr>
                <a:spLocks/>
              </p:cNvSpPr>
              <p:nvPr/>
            </p:nvSpPr>
            <p:spPr bwMode="auto">
              <a:xfrm>
                <a:off x="877888" y="1114425"/>
                <a:ext cx="147638" cy="133350"/>
              </a:xfrm>
              <a:custGeom>
                <a:avLst/>
                <a:gdLst>
                  <a:gd name="T0" fmla="*/ 43 w 43"/>
                  <a:gd name="T1" fmla="*/ 19 h 39"/>
                  <a:gd name="T2" fmla="*/ 22 w 43"/>
                  <a:gd name="T3" fmla="*/ 39 h 39"/>
                  <a:gd name="T4" fmla="*/ 0 w 43"/>
                  <a:gd name="T5" fmla="*/ 20 h 39"/>
                  <a:gd name="T6" fmla="*/ 21 w 43"/>
                  <a:gd name="T7" fmla="*/ 1 h 39"/>
                  <a:gd name="T8" fmla="*/ 43 w 43"/>
                  <a:gd name="T9" fmla="*/ 1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39">
                    <a:moveTo>
                      <a:pt x="43" y="19"/>
                    </a:moveTo>
                    <a:cubicBezTo>
                      <a:pt x="43" y="30"/>
                      <a:pt x="33" y="39"/>
                      <a:pt x="22" y="39"/>
                    </a:cubicBezTo>
                    <a:cubicBezTo>
                      <a:pt x="10" y="39"/>
                      <a:pt x="0" y="31"/>
                      <a:pt x="0" y="20"/>
                    </a:cubicBezTo>
                    <a:cubicBezTo>
                      <a:pt x="0" y="10"/>
                      <a:pt x="9" y="1"/>
                      <a:pt x="21" y="1"/>
                    </a:cubicBezTo>
                    <a:cubicBezTo>
                      <a:pt x="33" y="0"/>
                      <a:pt x="43" y="9"/>
                      <a:pt x="43" y="19"/>
                    </a:cubicBezTo>
                    <a:close/>
                  </a:path>
                </a:pathLst>
              </a:custGeom>
              <a:solidFill>
                <a:srgbClr val="FED3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20"/>
              <p:cNvSpPr>
                <a:spLocks/>
              </p:cNvSpPr>
              <p:nvPr/>
            </p:nvSpPr>
            <p:spPr bwMode="auto">
              <a:xfrm>
                <a:off x="939801" y="841375"/>
                <a:ext cx="622300" cy="738188"/>
              </a:xfrm>
              <a:custGeom>
                <a:avLst/>
                <a:gdLst>
                  <a:gd name="T0" fmla="*/ 0 w 181"/>
                  <a:gd name="T1" fmla="*/ 3 h 216"/>
                  <a:gd name="T2" fmla="*/ 3 w 181"/>
                  <a:gd name="T3" fmla="*/ 139 h 216"/>
                  <a:gd name="T4" fmla="*/ 3 w 181"/>
                  <a:gd name="T5" fmla="*/ 139 h 216"/>
                  <a:gd name="T6" fmla="*/ 93 w 181"/>
                  <a:gd name="T7" fmla="*/ 216 h 216"/>
                  <a:gd name="T8" fmla="*/ 181 w 181"/>
                  <a:gd name="T9" fmla="*/ 136 h 216"/>
                  <a:gd name="T10" fmla="*/ 181 w 181"/>
                  <a:gd name="T11" fmla="*/ 136 h 216"/>
                  <a:gd name="T12" fmla="*/ 179 w 181"/>
                  <a:gd name="T13" fmla="*/ 0 h 216"/>
                  <a:gd name="T14" fmla="*/ 0 w 181"/>
                  <a:gd name="T15" fmla="*/ 3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1" h="216">
                    <a:moveTo>
                      <a:pt x="0" y="3"/>
                    </a:moveTo>
                    <a:cubicBezTo>
                      <a:pt x="3" y="139"/>
                      <a:pt x="3" y="139"/>
                      <a:pt x="3" y="139"/>
                    </a:cubicBezTo>
                    <a:cubicBezTo>
                      <a:pt x="3" y="139"/>
                      <a:pt x="3" y="139"/>
                      <a:pt x="3" y="139"/>
                    </a:cubicBezTo>
                    <a:cubicBezTo>
                      <a:pt x="5" y="182"/>
                      <a:pt x="45" y="216"/>
                      <a:pt x="93" y="216"/>
                    </a:cubicBezTo>
                    <a:cubicBezTo>
                      <a:pt x="141" y="215"/>
                      <a:pt x="180" y="179"/>
                      <a:pt x="181" y="136"/>
                    </a:cubicBezTo>
                    <a:cubicBezTo>
                      <a:pt x="181" y="136"/>
                      <a:pt x="181" y="136"/>
                      <a:pt x="181" y="136"/>
                    </a:cubicBezTo>
                    <a:cubicBezTo>
                      <a:pt x="179" y="0"/>
                      <a:pt x="179" y="0"/>
                      <a:pt x="179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ED3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21"/>
              <p:cNvSpPr>
                <a:spLocks/>
              </p:cNvSpPr>
              <p:nvPr/>
            </p:nvSpPr>
            <p:spPr bwMode="auto">
              <a:xfrm>
                <a:off x="798513" y="547688"/>
                <a:ext cx="952500" cy="584200"/>
              </a:xfrm>
              <a:custGeom>
                <a:avLst/>
                <a:gdLst>
                  <a:gd name="T0" fmla="*/ 265 w 277"/>
                  <a:gd name="T1" fmla="*/ 41 h 171"/>
                  <a:gd name="T2" fmla="*/ 237 w 277"/>
                  <a:gd name="T3" fmla="*/ 61 h 171"/>
                  <a:gd name="T4" fmla="*/ 120 w 277"/>
                  <a:gd name="T5" fmla="*/ 6 h 171"/>
                  <a:gd name="T6" fmla="*/ 35 w 277"/>
                  <a:gd name="T7" fmla="*/ 63 h 171"/>
                  <a:gd name="T8" fmla="*/ 11 w 277"/>
                  <a:gd name="T9" fmla="*/ 62 h 171"/>
                  <a:gd name="T10" fmla="*/ 13 w 277"/>
                  <a:gd name="T11" fmla="*/ 123 h 171"/>
                  <a:gd name="T12" fmla="*/ 31 w 277"/>
                  <a:gd name="T13" fmla="*/ 171 h 171"/>
                  <a:gd name="T14" fmla="*/ 44 w 277"/>
                  <a:gd name="T15" fmla="*/ 167 h 171"/>
                  <a:gd name="T16" fmla="*/ 44 w 277"/>
                  <a:gd name="T17" fmla="*/ 167 h 171"/>
                  <a:gd name="T18" fmla="*/ 42 w 277"/>
                  <a:gd name="T19" fmla="*/ 105 h 171"/>
                  <a:gd name="T20" fmla="*/ 153 w 277"/>
                  <a:gd name="T21" fmla="*/ 153 h 171"/>
                  <a:gd name="T22" fmla="*/ 275 w 277"/>
                  <a:gd name="T23" fmla="*/ 75 h 171"/>
                  <a:gd name="T24" fmla="*/ 265 w 277"/>
                  <a:gd name="T25" fmla="*/ 4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7" h="171">
                    <a:moveTo>
                      <a:pt x="265" y="41"/>
                    </a:moveTo>
                    <a:cubicBezTo>
                      <a:pt x="265" y="41"/>
                      <a:pt x="263" y="64"/>
                      <a:pt x="237" y="61"/>
                    </a:cubicBezTo>
                    <a:cubicBezTo>
                      <a:pt x="210" y="58"/>
                      <a:pt x="157" y="11"/>
                      <a:pt x="120" y="6"/>
                    </a:cubicBezTo>
                    <a:cubicBezTo>
                      <a:pt x="83" y="0"/>
                      <a:pt x="32" y="19"/>
                      <a:pt x="35" y="63"/>
                    </a:cubicBezTo>
                    <a:cubicBezTo>
                      <a:pt x="35" y="63"/>
                      <a:pt x="18" y="52"/>
                      <a:pt x="11" y="62"/>
                    </a:cubicBezTo>
                    <a:cubicBezTo>
                      <a:pt x="4" y="72"/>
                      <a:pt x="0" y="98"/>
                      <a:pt x="13" y="123"/>
                    </a:cubicBezTo>
                    <a:cubicBezTo>
                      <a:pt x="19" y="133"/>
                      <a:pt x="29" y="161"/>
                      <a:pt x="31" y="171"/>
                    </a:cubicBezTo>
                    <a:cubicBezTo>
                      <a:pt x="34" y="168"/>
                      <a:pt x="39" y="167"/>
                      <a:pt x="44" y="167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42" y="105"/>
                      <a:pt x="42" y="105"/>
                      <a:pt x="42" y="105"/>
                    </a:cubicBezTo>
                    <a:cubicBezTo>
                      <a:pt x="42" y="105"/>
                      <a:pt x="75" y="153"/>
                      <a:pt x="153" y="153"/>
                    </a:cubicBezTo>
                    <a:cubicBezTo>
                      <a:pt x="231" y="154"/>
                      <a:pt x="272" y="117"/>
                      <a:pt x="275" y="75"/>
                    </a:cubicBezTo>
                    <a:cubicBezTo>
                      <a:pt x="277" y="46"/>
                      <a:pt x="265" y="41"/>
                      <a:pt x="265" y="41"/>
                    </a:cubicBezTo>
                    <a:close/>
                  </a:path>
                </a:pathLst>
              </a:custGeom>
              <a:solidFill>
                <a:srgbClr val="4C301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22"/>
              <p:cNvSpPr>
                <a:spLocks/>
              </p:cNvSpPr>
              <p:nvPr/>
            </p:nvSpPr>
            <p:spPr bwMode="auto">
              <a:xfrm>
                <a:off x="1201738" y="1138238"/>
                <a:ext cx="109538" cy="239713"/>
              </a:xfrm>
              <a:custGeom>
                <a:avLst/>
                <a:gdLst>
                  <a:gd name="T0" fmla="*/ 0 w 69"/>
                  <a:gd name="T1" fmla="*/ 151 h 151"/>
                  <a:gd name="T2" fmla="*/ 69 w 69"/>
                  <a:gd name="T3" fmla="*/ 151 h 151"/>
                  <a:gd name="T4" fmla="*/ 34 w 69"/>
                  <a:gd name="T5" fmla="*/ 0 h 151"/>
                  <a:gd name="T6" fmla="*/ 0 w 69"/>
                  <a:gd name="T7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9" h="151">
                    <a:moveTo>
                      <a:pt x="0" y="151"/>
                    </a:moveTo>
                    <a:lnTo>
                      <a:pt x="69" y="151"/>
                    </a:lnTo>
                    <a:lnTo>
                      <a:pt x="34" y="0"/>
                    </a:lnTo>
                    <a:lnTo>
                      <a:pt x="0" y="151"/>
                    </a:lnTo>
                    <a:close/>
                  </a:path>
                </a:pathLst>
              </a:custGeom>
              <a:solidFill>
                <a:srgbClr val="EABD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Oval 23"/>
              <p:cNvSpPr>
                <a:spLocks noChangeArrowheads="1"/>
              </p:cNvSpPr>
              <p:nvPr/>
            </p:nvSpPr>
            <p:spPr bwMode="auto">
              <a:xfrm>
                <a:off x="1004888" y="1084263"/>
                <a:ext cx="90488" cy="88900"/>
              </a:xfrm>
              <a:prstGeom prst="ellipse">
                <a:avLst/>
              </a:prstGeom>
              <a:solidFill>
                <a:srgbClr val="473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Oval 24"/>
              <p:cNvSpPr>
                <a:spLocks noChangeArrowheads="1"/>
              </p:cNvSpPr>
              <p:nvPr/>
            </p:nvSpPr>
            <p:spPr bwMode="auto">
              <a:xfrm>
                <a:off x="1397001" y="1084263"/>
                <a:ext cx="90488" cy="88900"/>
              </a:xfrm>
              <a:prstGeom prst="ellipse">
                <a:avLst/>
              </a:prstGeom>
              <a:solidFill>
                <a:srgbClr val="473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25"/>
              <p:cNvSpPr>
                <a:spLocks/>
              </p:cNvSpPr>
              <p:nvPr/>
            </p:nvSpPr>
            <p:spPr bwMode="auto">
              <a:xfrm>
                <a:off x="1125538" y="1416050"/>
                <a:ext cx="261938" cy="77788"/>
              </a:xfrm>
              <a:custGeom>
                <a:avLst/>
                <a:gdLst>
                  <a:gd name="T0" fmla="*/ 39 w 76"/>
                  <a:gd name="T1" fmla="*/ 23 h 23"/>
                  <a:gd name="T2" fmla="*/ 1 w 76"/>
                  <a:gd name="T3" fmla="*/ 5 h 23"/>
                  <a:gd name="T4" fmla="*/ 1 w 76"/>
                  <a:gd name="T5" fmla="*/ 3 h 23"/>
                  <a:gd name="T6" fmla="*/ 4 w 76"/>
                  <a:gd name="T7" fmla="*/ 3 h 23"/>
                  <a:gd name="T8" fmla="*/ 40 w 76"/>
                  <a:gd name="T9" fmla="*/ 19 h 23"/>
                  <a:gd name="T10" fmla="*/ 72 w 76"/>
                  <a:gd name="T11" fmla="*/ 1 h 23"/>
                  <a:gd name="T12" fmla="*/ 75 w 76"/>
                  <a:gd name="T13" fmla="*/ 0 h 23"/>
                  <a:gd name="T14" fmla="*/ 76 w 76"/>
                  <a:gd name="T15" fmla="*/ 3 h 23"/>
                  <a:gd name="T16" fmla="*/ 40 w 76"/>
                  <a:gd name="T17" fmla="*/ 23 h 23"/>
                  <a:gd name="T18" fmla="*/ 39 w 76"/>
                  <a:gd name="T1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23">
                    <a:moveTo>
                      <a:pt x="39" y="23"/>
                    </a:moveTo>
                    <a:cubicBezTo>
                      <a:pt x="13" y="23"/>
                      <a:pt x="1" y="6"/>
                      <a:pt x="1" y="5"/>
                    </a:cubicBezTo>
                    <a:cubicBezTo>
                      <a:pt x="0" y="5"/>
                      <a:pt x="0" y="3"/>
                      <a:pt x="1" y="3"/>
                    </a:cubicBezTo>
                    <a:cubicBezTo>
                      <a:pt x="2" y="2"/>
                      <a:pt x="3" y="2"/>
                      <a:pt x="4" y="3"/>
                    </a:cubicBezTo>
                    <a:cubicBezTo>
                      <a:pt x="4" y="4"/>
                      <a:pt x="15" y="20"/>
                      <a:pt x="40" y="19"/>
                    </a:cubicBezTo>
                    <a:cubicBezTo>
                      <a:pt x="64" y="19"/>
                      <a:pt x="72" y="2"/>
                      <a:pt x="72" y="1"/>
                    </a:cubicBezTo>
                    <a:cubicBezTo>
                      <a:pt x="72" y="0"/>
                      <a:pt x="74" y="0"/>
                      <a:pt x="75" y="0"/>
                    </a:cubicBezTo>
                    <a:cubicBezTo>
                      <a:pt x="76" y="0"/>
                      <a:pt x="76" y="2"/>
                      <a:pt x="76" y="3"/>
                    </a:cubicBezTo>
                    <a:cubicBezTo>
                      <a:pt x="75" y="3"/>
                      <a:pt x="66" y="23"/>
                      <a:pt x="40" y="23"/>
                    </a:cubicBezTo>
                    <a:cubicBezTo>
                      <a:pt x="39" y="23"/>
                      <a:pt x="39" y="23"/>
                      <a:pt x="39" y="23"/>
                    </a:cubicBezTo>
                    <a:close/>
                  </a:path>
                </a:pathLst>
              </a:custGeom>
              <a:solidFill>
                <a:srgbClr val="473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26"/>
              <p:cNvSpPr>
                <a:spLocks/>
              </p:cNvSpPr>
              <p:nvPr/>
            </p:nvSpPr>
            <p:spPr bwMode="auto">
              <a:xfrm>
                <a:off x="798513" y="1692275"/>
                <a:ext cx="258763" cy="341313"/>
              </a:xfrm>
              <a:custGeom>
                <a:avLst/>
                <a:gdLst>
                  <a:gd name="T0" fmla="*/ 139 w 163"/>
                  <a:gd name="T1" fmla="*/ 0 h 215"/>
                  <a:gd name="T2" fmla="*/ 0 w 163"/>
                  <a:gd name="T3" fmla="*/ 129 h 215"/>
                  <a:gd name="T4" fmla="*/ 70 w 163"/>
                  <a:gd name="T5" fmla="*/ 215 h 215"/>
                  <a:gd name="T6" fmla="*/ 163 w 163"/>
                  <a:gd name="T7" fmla="*/ 133 h 215"/>
                  <a:gd name="T8" fmla="*/ 139 w 163"/>
                  <a:gd name="T9" fmla="*/ 0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215">
                    <a:moveTo>
                      <a:pt x="139" y="0"/>
                    </a:moveTo>
                    <a:lnTo>
                      <a:pt x="0" y="129"/>
                    </a:lnTo>
                    <a:lnTo>
                      <a:pt x="70" y="215"/>
                    </a:lnTo>
                    <a:lnTo>
                      <a:pt x="163" y="133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1379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27"/>
              <p:cNvSpPr>
                <a:spLocks/>
              </p:cNvSpPr>
              <p:nvPr/>
            </p:nvSpPr>
            <p:spPr bwMode="auto">
              <a:xfrm>
                <a:off x="912813" y="3279775"/>
                <a:ext cx="123825" cy="120650"/>
              </a:xfrm>
              <a:custGeom>
                <a:avLst/>
                <a:gdLst>
                  <a:gd name="T0" fmla="*/ 0 w 36"/>
                  <a:gd name="T1" fmla="*/ 3 h 35"/>
                  <a:gd name="T2" fmla="*/ 27 w 36"/>
                  <a:gd name="T3" fmla="*/ 35 h 35"/>
                  <a:gd name="T4" fmla="*/ 36 w 36"/>
                  <a:gd name="T5" fmla="*/ 34 h 35"/>
                  <a:gd name="T6" fmla="*/ 27 w 36"/>
                  <a:gd name="T7" fmla="*/ 16 h 35"/>
                  <a:gd name="T8" fmla="*/ 8 w 36"/>
                  <a:gd name="T9" fmla="*/ 0 h 35"/>
                  <a:gd name="T10" fmla="*/ 0 w 36"/>
                  <a:gd name="T11" fmla="*/ 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35">
                    <a:moveTo>
                      <a:pt x="0" y="3"/>
                    </a:moveTo>
                    <a:cubicBezTo>
                      <a:pt x="0" y="3"/>
                      <a:pt x="20" y="7"/>
                      <a:pt x="27" y="35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4" y="24"/>
                      <a:pt x="27" y="16"/>
                    </a:cubicBezTo>
                    <a:cubicBezTo>
                      <a:pt x="21" y="7"/>
                      <a:pt x="10" y="0"/>
                      <a:pt x="8" y="0"/>
                    </a:cubicBezTo>
                    <a:cubicBezTo>
                      <a:pt x="4" y="1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1379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28"/>
              <p:cNvSpPr>
                <a:spLocks/>
              </p:cNvSpPr>
              <p:nvPr/>
            </p:nvSpPr>
            <p:spPr bwMode="auto">
              <a:xfrm>
                <a:off x="974726" y="2006600"/>
                <a:ext cx="598488" cy="88900"/>
              </a:xfrm>
              <a:custGeom>
                <a:avLst/>
                <a:gdLst>
                  <a:gd name="T0" fmla="*/ 0 w 174"/>
                  <a:gd name="T1" fmla="*/ 26 h 26"/>
                  <a:gd name="T2" fmla="*/ 174 w 174"/>
                  <a:gd name="T3" fmla="*/ 26 h 26"/>
                  <a:gd name="T4" fmla="*/ 173 w 174"/>
                  <a:gd name="T5" fmla="*/ 0 h 26"/>
                  <a:gd name="T6" fmla="*/ 0 w 174"/>
                  <a:gd name="T7" fmla="*/ 0 h 26"/>
                  <a:gd name="T8" fmla="*/ 0 w 17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4" h="26">
                    <a:moveTo>
                      <a:pt x="0" y="26"/>
                    </a:moveTo>
                    <a:cubicBezTo>
                      <a:pt x="174" y="26"/>
                      <a:pt x="174" y="26"/>
                      <a:pt x="174" y="26"/>
                    </a:cubicBezTo>
                    <a:cubicBezTo>
                      <a:pt x="174" y="17"/>
                      <a:pt x="174" y="8"/>
                      <a:pt x="17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17"/>
                      <a:pt x="0" y="26"/>
                    </a:cubicBezTo>
                    <a:close/>
                  </a:path>
                </a:pathLst>
              </a:custGeom>
              <a:solidFill>
                <a:srgbClr val="2593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29"/>
              <p:cNvSpPr>
                <a:spLocks/>
              </p:cNvSpPr>
              <p:nvPr/>
            </p:nvSpPr>
            <p:spPr bwMode="auto">
              <a:xfrm>
                <a:off x="977901" y="2178050"/>
                <a:ext cx="595313" cy="87313"/>
              </a:xfrm>
              <a:custGeom>
                <a:avLst/>
                <a:gdLst>
                  <a:gd name="T0" fmla="*/ 0 w 173"/>
                  <a:gd name="T1" fmla="*/ 26 h 26"/>
                  <a:gd name="T2" fmla="*/ 173 w 173"/>
                  <a:gd name="T3" fmla="*/ 26 h 26"/>
                  <a:gd name="T4" fmla="*/ 173 w 173"/>
                  <a:gd name="T5" fmla="*/ 0 h 26"/>
                  <a:gd name="T6" fmla="*/ 0 w 173"/>
                  <a:gd name="T7" fmla="*/ 0 h 26"/>
                  <a:gd name="T8" fmla="*/ 0 w 173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3" h="26">
                    <a:moveTo>
                      <a:pt x="0" y="26"/>
                    </a:moveTo>
                    <a:cubicBezTo>
                      <a:pt x="173" y="26"/>
                      <a:pt x="173" y="26"/>
                      <a:pt x="173" y="26"/>
                    </a:cubicBezTo>
                    <a:cubicBezTo>
                      <a:pt x="173" y="19"/>
                      <a:pt x="173" y="10"/>
                      <a:pt x="17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0"/>
                      <a:pt x="0" y="19"/>
                      <a:pt x="0" y="26"/>
                    </a:cubicBezTo>
                    <a:close/>
                  </a:path>
                </a:pathLst>
              </a:custGeom>
              <a:solidFill>
                <a:srgbClr val="2593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5" name="Group 150"/>
            <p:cNvGrpSpPr>
              <a:grpSpLocks noChangeAspect="1"/>
            </p:cNvGrpSpPr>
            <p:nvPr/>
          </p:nvGrpSpPr>
          <p:grpSpPr bwMode="auto">
            <a:xfrm>
              <a:off x="6318480" y="2862942"/>
              <a:ext cx="1243012" cy="2879725"/>
              <a:chOff x="445" y="2511"/>
              <a:chExt cx="783" cy="1814"/>
            </a:xfrm>
          </p:grpSpPr>
          <p:sp>
            <p:nvSpPr>
              <p:cNvPr id="76" name="AutoShape 149"/>
              <p:cNvSpPr>
                <a:spLocks noChangeAspect="1" noChangeArrowheads="1" noTextEdit="1"/>
              </p:cNvSpPr>
              <p:nvPr/>
            </p:nvSpPr>
            <p:spPr bwMode="auto">
              <a:xfrm>
                <a:off x="445" y="2511"/>
                <a:ext cx="783" cy="18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51"/>
              <p:cNvSpPr>
                <a:spLocks/>
              </p:cNvSpPr>
              <p:nvPr/>
            </p:nvSpPr>
            <p:spPr bwMode="auto">
              <a:xfrm>
                <a:off x="866" y="3434"/>
                <a:ext cx="362" cy="92"/>
              </a:xfrm>
              <a:custGeom>
                <a:avLst/>
                <a:gdLst>
                  <a:gd name="T0" fmla="*/ 4 w 165"/>
                  <a:gd name="T1" fmla="*/ 42 h 42"/>
                  <a:gd name="T2" fmla="*/ 146 w 165"/>
                  <a:gd name="T3" fmla="*/ 38 h 42"/>
                  <a:gd name="T4" fmla="*/ 164 w 165"/>
                  <a:gd name="T5" fmla="*/ 19 h 42"/>
                  <a:gd name="T6" fmla="*/ 142 w 165"/>
                  <a:gd name="T7" fmla="*/ 1 h 42"/>
                  <a:gd name="T8" fmla="*/ 0 w 165"/>
                  <a:gd name="T9" fmla="*/ 6 h 42"/>
                  <a:gd name="T10" fmla="*/ 4 w 165"/>
                  <a:gd name="T1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5" h="42">
                    <a:moveTo>
                      <a:pt x="4" y="42"/>
                    </a:move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65" y="37"/>
                      <a:pt x="164" y="19"/>
                    </a:cubicBezTo>
                    <a:cubicBezTo>
                      <a:pt x="164" y="0"/>
                      <a:pt x="142" y="1"/>
                      <a:pt x="142" y="1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4" y="42"/>
                    </a:lnTo>
                    <a:close/>
                  </a:path>
                </a:pathLst>
              </a:custGeom>
              <a:solidFill>
                <a:srgbClr val="FFC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52"/>
              <p:cNvSpPr>
                <a:spLocks/>
              </p:cNvSpPr>
              <p:nvPr/>
            </p:nvSpPr>
            <p:spPr bwMode="auto">
              <a:xfrm>
                <a:off x="588" y="3186"/>
                <a:ext cx="76" cy="484"/>
              </a:xfrm>
              <a:custGeom>
                <a:avLst/>
                <a:gdLst>
                  <a:gd name="T0" fmla="*/ 32 w 35"/>
                  <a:gd name="T1" fmla="*/ 194 h 222"/>
                  <a:gd name="T2" fmla="*/ 26 w 35"/>
                  <a:gd name="T3" fmla="*/ 219 h 222"/>
                  <a:gd name="T4" fmla="*/ 1 w 35"/>
                  <a:gd name="T5" fmla="*/ 194 h 222"/>
                  <a:gd name="T6" fmla="*/ 3 w 35"/>
                  <a:gd name="T7" fmla="*/ 27 h 222"/>
                  <a:gd name="T8" fmla="*/ 35 w 35"/>
                  <a:gd name="T9" fmla="*/ 0 h 222"/>
                  <a:gd name="T10" fmla="*/ 32 w 35"/>
                  <a:gd name="T11" fmla="*/ 194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222">
                    <a:moveTo>
                      <a:pt x="32" y="194"/>
                    </a:moveTo>
                    <a:cubicBezTo>
                      <a:pt x="32" y="194"/>
                      <a:pt x="34" y="216"/>
                      <a:pt x="26" y="219"/>
                    </a:cubicBezTo>
                    <a:cubicBezTo>
                      <a:pt x="19" y="222"/>
                      <a:pt x="2" y="219"/>
                      <a:pt x="1" y="194"/>
                    </a:cubicBezTo>
                    <a:cubicBezTo>
                      <a:pt x="0" y="167"/>
                      <a:pt x="2" y="36"/>
                      <a:pt x="3" y="27"/>
                    </a:cubicBezTo>
                    <a:cubicBezTo>
                      <a:pt x="4" y="10"/>
                      <a:pt x="35" y="0"/>
                      <a:pt x="35" y="0"/>
                    </a:cubicBezTo>
                    <a:lnTo>
                      <a:pt x="32" y="194"/>
                    </a:lnTo>
                    <a:close/>
                  </a:path>
                </a:pathLst>
              </a:custGeom>
              <a:solidFill>
                <a:srgbClr val="FFC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53"/>
              <p:cNvSpPr>
                <a:spLocks/>
              </p:cNvSpPr>
              <p:nvPr/>
            </p:nvSpPr>
            <p:spPr bwMode="auto">
              <a:xfrm>
                <a:off x="917" y="3186"/>
                <a:ext cx="92" cy="277"/>
              </a:xfrm>
              <a:custGeom>
                <a:avLst/>
                <a:gdLst>
                  <a:gd name="T0" fmla="*/ 42 w 42"/>
                  <a:gd name="T1" fmla="*/ 127 h 127"/>
                  <a:gd name="T2" fmla="*/ 31 w 42"/>
                  <a:gd name="T3" fmla="*/ 27 h 127"/>
                  <a:gd name="T4" fmla="*/ 0 w 42"/>
                  <a:gd name="T5" fmla="*/ 0 h 127"/>
                  <a:gd name="T6" fmla="*/ 1 w 42"/>
                  <a:gd name="T7" fmla="*/ 127 h 127"/>
                  <a:gd name="T8" fmla="*/ 42 w 42"/>
                  <a:gd name="T9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127">
                    <a:moveTo>
                      <a:pt x="42" y="127"/>
                    </a:moveTo>
                    <a:cubicBezTo>
                      <a:pt x="39" y="82"/>
                      <a:pt x="32" y="33"/>
                      <a:pt x="31" y="27"/>
                    </a:cubicBezTo>
                    <a:cubicBezTo>
                      <a:pt x="30" y="10"/>
                      <a:pt x="0" y="0"/>
                      <a:pt x="0" y="0"/>
                    </a:cubicBezTo>
                    <a:cubicBezTo>
                      <a:pt x="1" y="127"/>
                      <a:pt x="1" y="127"/>
                      <a:pt x="1" y="127"/>
                    </a:cubicBezTo>
                    <a:cubicBezTo>
                      <a:pt x="12" y="127"/>
                      <a:pt x="31" y="127"/>
                      <a:pt x="42" y="127"/>
                    </a:cubicBezTo>
                    <a:close/>
                  </a:path>
                </a:pathLst>
              </a:custGeom>
              <a:solidFill>
                <a:srgbClr val="FFC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54"/>
              <p:cNvSpPr>
                <a:spLocks/>
              </p:cNvSpPr>
              <p:nvPr/>
            </p:nvSpPr>
            <p:spPr bwMode="auto">
              <a:xfrm>
                <a:off x="489" y="3770"/>
                <a:ext cx="254" cy="540"/>
              </a:xfrm>
              <a:custGeom>
                <a:avLst/>
                <a:gdLst>
                  <a:gd name="T0" fmla="*/ 83 w 116"/>
                  <a:gd name="T1" fmla="*/ 0 h 247"/>
                  <a:gd name="T2" fmla="*/ 86 w 116"/>
                  <a:gd name="T3" fmla="*/ 198 h 247"/>
                  <a:gd name="T4" fmla="*/ 16 w 116"/>
                  <a:gd name="T5" fmla="*/ 232 h 247"/>
                  <a:gd name="T6" fmla="*/ 0 w 116"/>
                  <a:gd name="T7" fmla="*/ 247 h 247"/>
                  <a:gd name="T8" fmla="*/ 27 w 116"/>
                  <a:gd name="T9" fmla="*/ 247 h 247"/>
                  <a:gd name="T10" fmla="*/ 104 w 116"/>
                  <a:gd name="T11" fmla="*/ 219 h 247"/>
                  <a:gd name="T12" fmla="*/ 107 w 116"/>
                  <a:gd name="T13" fmla="*/ 213 h 247"/>
                  <a:gd name="T14" fmla="*/ 107 w 116"/>
                  <a:gd name="T15" fmla="*/ 176 h 247"/>
                  <a:gd name="T16" fmla="*/ 114 w 116"/>
                  <a:gd name="T17" fmla="*/ 61 h 247"/>
                  <a:gd name="T18" fmla="*/ 114 w 116"/>
                  <a:gd name="T19" fmla="*/ 5 h 247"/>
                  <a:gd name="T20" fmla="*/ 83 w 116"/>
                  <a:gd name="T21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6" h="247">
                    <a:moveTo>
                      <a:pt x="83" y="0"/>
                    </a:moveTo>
                    <a:cubicBezTo>
                      <a:pt x="83" y="0"/>
                      <a:pt x="90" y="190"/>
                      <a:pt x="86" y="198"/>
                    </a:cubicBezTo>
                    <a:cubicBezTo>
                      <a:pt x="83" y="206"/>
                      <a:pt x="25" y="227"/>
                      <a:pt x="16" y="232"/>
                    </a:cubicBezTo>
                    <a:cubicBezTo>
                      <a:pt x="6" y="238"/>
                      <a:pt x="0" y="247"/>
                      <a:pt x="0" y="247"/>
                    </a:cubicBezTo>
                    <a:cubicBezTo>
                      <a:pt x="27" y="247"/>
                      <a:pt x="27" y="247"/>
                      <a:pt x="27" y="247"/>
                    </a:cubicBezTo>
                    <a:cubicBezTo>
                      <a:pt x="104" y="219"/>
                      <a:pt x="104" y="219"/>
                      <a:pt x="104" y="219"/>
                    </a:cubicBezTo>
                    <a:cubicBezTo>
                      <a:pt x="107" y="213"/>
                      <a:pt x="107" y="213"/>
                      <a:pt x="107" y="213"/>
                    </a:cubicBezTo>
                    <a:cubicBezTo>
                      <a:pt x="107" y="176"/>
                      <a:pt x="107" y="176"/>
                      <a:pt x="107" y="176"/>
                    </a:cubicBezTo>
                    <a:cubicBezTo>
                      <a:pt x="107" y="176"/>
                      <a:pt x="116" y="82"/>
                      <a:pt x="114" y="61"/>
                    </a:cubicBezTo>
                    <a:cubicBezTo>
                      <a:pt x="113" y="40"/>
                      <a:pt x="114" y="5"/>
                      <a:pt x="114" y="5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FC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55"/>
              <p:cNvSpPr>
                <a:spLocks/>
              </p:cNvSpPr>
              <p:nvPr/>
            </p:nvSpPr>
            <p:spPr bwMode="auto">
              <a:xfrm>
                <a:off x="489" y="4235"/>
                <a:ext cx="235" cy="88"/>
              </a:xfrm>
              <a:custGeom>
                <a:avLst/>
                <a:gdLst>
                  <a:gd name="T0" fmla="*/ 59 w 235"/>
                  <a:gd name="T1" fmla="*/ 86 h 88"/>
                  <a:gd name="T2" fmla="*/ 193 w 235"/>
                  <a:gd name="T3" fmla="*/ 29 h 88"/>
                  <a:gd name="T4" fmla="*/ 208 w 235"/>
                  <a:gd name="T5" fmla="*/ 88 h 88"/>
                  <a:gd name="T6" fmla="*/ 228 w 235"/>
                  <a:gd name="T7" fmla="*/ 86 h 88"/>
                  <a:gd name="T8" fmla="*/ 235 w 235"/>
                  <a:gd name="T9" fmla="*/ 0 h 88"/>
                  <a:gd name="T10" fmla="*/ 63 w 235"/>
                  <a:gd name="T11" fmla="*/ 70 h 88"/>
                  <a:gd name="T12" fmla="*/ 0 w 235"/>
                  <a:gd name="T13" fmla="*/ 75 h 88"/>
                  <a:gd name="T14" fmla="*/ 0 w 235"/>
                  <a:gd name="T15" fmla="*/ 86 h 88"/>
                  <a:gd name="T16" fmla="*/ 59 w 235"/>
                  <a:gd name="T17" fmla="*/ 86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5" h="88">
                    <a:moveTo>
                      <a:pt x="59" y="86"/>
                    </a:moveTo>
                    <a:lnTo>
                      <a:pt x="193" y="29"/>
                    </a:lnTo>
                    <a:lnTo>
                      <a:pt x="208" y="88"/>
                    </a:lnTo>
                    <a:lnTo>
                      <a:pt x="228" y="86"/>
                    </a:lnTo>
                    <a:lnTo>
                      <a:pt x="235" y="0"/>
                    </a:lnTo>
                    <a:lnTo>
                      <a:pt x="63" y="70"/>
                    </a:lnTo>
                    <a:lnTo>
                      <a:pt x="0" y="75"/>
                    </a:lnTo>
                    <a:lnTo>
                      <a:pt x="0" y="86"/>
                    </a:lnTo>
                    <a:lnTo>
                      <a:pt x="59" y="86"/>
                    </a:lnTo>
                    <a:close/>
                  </a:path>
                </a:pathLst>
              </a:custGeom>
              <a:solidFill>
                <a:srgbClr val="E72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56"/>
              <p:cNvSpPr>
                <a:spLocks/>
              </p:cNvSpPr>
              <p:nvPr/>
            </p:nvSpPr>
            <p:spPr bwMode="auto">
              <a:xfrm>
                <a:off x="533" y="4259"/>
                <a:ext cx="50" cy="53"/>
              </a:xfrm>
              <a:custGeom>
                <a:avLst/>
                <a:gdLst>
                  <a:gd name="T0" fmla="*/ 4 w 50"/>
                  <a:gd name="T1" fmla="*/ 11 h 53"/>
                  <a:gd name="T2" fmla="*/ 0 w 50"/>
                  <a:gd name="T3" fmla="*/ 53 h 53"/>
                  <a:gd name="T4" fmla="*/ 19 w 50"/>
                  <a:gd name="T5" fmla="*/ 53 h 53"/>
                  <a:gd name="T6" fmla="*/ 50 w 50"/>
                  <a:gd name="T7" fmla="*/ 38 h 53"/>
                  <a:gd name="T8" fmla="*/ 30 w 50"/>
                  <a:gd name="T9" fmla="*/ 0 h 53"/>
                  <a:gd name="T10" fmla="*/ 4 w 50"/>
                  <a:gd name="T11" fmla="*/ 1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53">
                    <a:moveTo>
                      <a:pt x="4" y="11"/>
                    </a:moveTo>
                    <a:lnTo>
                      <a:pt x="0" y="53"/>
                    </a:lnTo>
                    <a:lnTo>
                      <a:pt x="19" y="53"/>
                    </a:lnTo>
                    <a:lnTo>
                      <a:pt x="50" y="38"/>
                    </a:lnTo>
                    <a:lnTo>
                      <a:pt x="30" y="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E72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57"/>
              <p:cNvSpPr>
                <a:spLocks/>
              </p:cNvSpPr>
              <p:nvPr/>
            </p:nvSpPr>
            <p:spPr bwMode="auto">
              <a:xfrm>
                <a:off x="853" y="3770"/>
                <a:ext cx="254" cy="540"/>
              </a:xfrm>
              <a:custGeom>
                <a:avLst/>
                <a:gdLst>
                  <a:gd name="T0" fmla="*/ 32 w 116"/>
                  <a:gd name="T1" fmla="*/ 0 h 247"/>
                  <a:gd name="T2" fmla="*/ 29 w 116"/>
                  <a:gd name="T3" fmla="*/ 198 h 247"/>
                  <a:gd name="T4" fmla="*/ 100 w 116"/>
                  <a:gd name="T5" fmla="*/ 232 h 247"/>
                  <a:gd name="T6" fmla="*/ 116 w 116"/>
                  <a:gd name="T7" fmla="*/ 247 h 247"/>
                  <a:gd name="T8" fmla="*/ 89 w 116"/>
                  <a:gd name="T9" fmla="*/ 247 h 247"/>
                  <a:gd name="T10" fmla="*/ 11 w 116"/>
                  <a:gd name="T11" fmla="*/ 219 h 247"/>
                  <a:gd name="T12" fmla="*/ 8 w 116"/>
                  <a:gd name="T13" fmla="*/ 213 h 247"/>
                  <a:gd name="T14" fmla="*/ 8 w 116"/>
                  <a:gd name="T15" fmla="*/ 176 h 247"/>
                  <a:gd name="T16" fmla="*/ 1 w 116"/>
                  <a:gd name="T17" fmla="*/ 61 h 247"/>
                  <a:gd name="T18" fmla="*/ 1 w 116"/>
                  <a:gd name="T19" fmla="*/ 5 h 247"/>
                  <a:gd name="T20" fmla="*/ 32 w 116"/>
                  <a:gd name="T21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6" h="247">
                    <a:moveTo>
                      <a:pt x="32" y="0"/>
                    </a:moveTo>
                    <a:cubicBezTo>
                      <a:pt x="32" y="0"/>
                      <a:pt x="26" y="190"/>
                      <a:pt x="29" y="198"/>
                    </a:cubicBezTo>
                    <a:cubicBezTo>
                      <a:pt x="33" y="206"/>
                      <a:pt x="90" y="227"/>
                      <a:pt x="100" y="232"/>
                    </a:cubicBezTo>
                    <a:cubicBezTo>
                      <a:pt x="109" y="238"/>
                      <a:pt x="116" y="247"/>
                      <a:pt x="116" y="247"/>
                    </a:cubicBezTo>
                    <a:cubicBezTo>
                      <a:pt x="89" y="247"/>
                      <a:pt x="89" y="247"/>
                      <a:pt x="89" y="247"/>
                    </a:cubicBezTo>
                    <a:cubicBezTo>
                      <a:pt x="11" y="219"/>
                      <a:pt x="11" y="219"/>
                      <a:pt x="11" y="219"/>
                    </a:cubicBezTo>
                    <a:cubicBezTo>
                      <a:pt x="8" y="213"/>
                      <a:pt x="8" y="213"/>
                      <a:pt x="8" y="213"/>
                    </a:cubicBezTo>
                    <a:cubicBezTo>
                      <a:pt x="8" y="176"/>
                      <a:pt x="8" y="176"/>
                      <a:pt x="8" y="176"/>
                    </a:cubicBezTo>
                    <a:cubicBezTo>
                      <a:pt x="8" y="176"/>
                      <a:pt x="0" y="82"/>
                      <a:pt x="1" y="61"/>
                    </a:cubicBezTo>
                    <a:cubicBezTo>
                      <a:pt x="3" y="40"/>
                      <a:pt x="1" y="5"/>
                      <a:pt x="1" y="5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FFC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58"/>
              <p:cNvSpPr>
                <a:spLocks/>
              </p:cNvSpPr>
              <p:nvPr/>
            </p:nvSpPr>
            <p:spPr bwMode="auto">
              <a:xfrm>
                <a:off x="870" y="4235"/>
                <a:ext cx="237" cy="88"/>
              </a:xfrm>
              <a:custGeom>
                <a:avLst/>
                <a:gdLst>
                  <a:gd name="T0" fmla="*/ 178 w 237"/>
                  <a:gd name="T1" fmla="*/ 86 h 88"/>
                  <a:gd name="T2" fmla="*/ 42 w 237"/>
                  <a:gd name="T3" fmla="*/ 29 h 88"/>
                  <a:gd name="T4" fmla="*/ 27 w 237"/>
                  <a:gd name="T5" fmla="*/ 88 h 88"/>
                  <a:gd name="T6" fmla="*/ 7 w 237"/>
                  <a:gd name="T7" fmla="*/ 86 h 88"/>
                  <a:gd name="T8" fmla="*/ 0 w 237"/>
                  <a:gd name="T9" fmla="*/ 0 h 88"/>
                  <a:gd name="T10" fmla="*/ 174 w 237"/>
                  <a:gd name="T11" fmla="*/ 70 h 88"/>
                  <a:gd name="T12" fmla="*/ 237 w 237"/>
                  <a:gd name="T13" fmla="*/ 75 h 88"/>
                  <a:gd name="T14" fmla="*/ 237 w 237"/>
                  <a:gd name="T15" fmla="*/ 86 h 88"/>
                  <a:gd name="T16" fmla="*/ 178 w 237"/>
                  <a:gd name="T17" fmla="*/ 86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7" h="88">
                    <a:moveTo>
                      <a:pt x="178" y="86"/>
                    </a:moveTo>
                    <a:lnTo>
                      <a:pt x="42" y="29"/>
                    </a:lnTo>
                    <a:lnTo>
                      <a:pt x="27" y="88"/>
                    </a:lnTo>
                    <a:lnTo>
                      <a:pt x="7" y="86"/>
                    </a:lnTo>
                    <a:lnTo>
                      <a:pt x="0" y="0"/>
                    </a:lnTo>
                    <a:lnTo>
                      <a:pt x="174" y="70"/>
                    </a:lnTo>
                    <a:lnTo>
                      <a:pt x="237" y="75"/>
                    </a:lnTo>
                    <a:lnTo>
                      <a:pt x="237" y="86"/>
                    </a:lnTo>
                    <a:lnTo>
                      <a:pt x="178" y="86"/>
                    </a:lnTo>
                    <a:close/>
                  </a:path>
                </a:pathLst>
              </a:custGeom>
              <a:solidFill>
                <a:srgbClr val="E72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59"/>
              <p:cNvSpPr>
                <a:spLocks/>
              </p:cNvSpPr>
              <p:nvPr/>
            </p:nvSpPr>
            <p:spPr bwMode="auto">
              <a:xfrm>
                <a:off x="1011" y="4259"/>
                <a:ext cx="50" cy="53"/>
              </a:xfrm>
              <a:custGeom>
                <a:avLst/>
                <a:gdLst>
                  <a:gd name="T0" fmla="*/ 46 w 50"/>
                  <a:gd name="T1" fmla="*/ 11 h 53"/>
                  <a:gd name="T2" fmla="*/ 50 w 50"/>
                  <a:gd name="T3" fmla="*/ 53 h 53"/>
                  <a:gd name="T4" fmla="*/ 33 w 50"/>
                  <a:gd name="T5" fmla="*/ 53 h 53"/>
                  <a:gd name="T6" fmla="*/ 0 w 50"/>
                  <a:gd name="T7" fmla="*/ 38 h 53"/>
                  <a:gd name="T8" fmla="*/ 22 w 50"/>
                  <a:gd name="T9" fmla="*/ 0 h 53"/>
                  <a:gd name="T10" fmla="*/ 46 w 50"/>
                  <a:gd name="T11" fmla="*/ 1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53">
                    <a:moveTo>
                      <a:pt x="46" y="11"/>
                    </a:moveTo>
                    <a:lnTo>
                      <a:pt x="50" y="53"/>
                    </a:lnTo>
                    <a:lnTo>
                      <a:pt x="33" y="53"/>
                    </a:lnTo>
                    <a:lnTo>
                      <a:pt x="0" y="38"/>
                    </a:lnTo>
                    <a:lnTo>
                      <a:pt x="22" y="0"/>
                    </a:lnTo>
                    <a:lnTo>
                      <a:pt x="46" y="11"/>
                    </a:lnTo>
                    <a:close/>
                  </a:path>
                </a:pathLst>
              </a:custGeom>
              <a:solidFill>
                <a:srgbClr val="E72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60"/>
              <p:cNvSpPr>
                <a:spLocks/>
              </p:cNvSpPr>
              <p:nvPr/>
            </p:nvSpPr>
            <p:spPr bwMode="auto">
              <a:xfrm>
                <a:off x="616" y="3168"/>
                <a:ext cx="351" cy="410"/>
              </a:xfrm>
              <a:custGeom>
                <a:avLst/>
                <a:gdLst>
                  <a:gd name="T0" fmla="*/ 123 w 160"/>
                  <a:gd name="T1" fmla="*/ 136 h 188"/>
                  <a:gd name="T2" fmla="*/ 126 w 160"/>
                  <a:gd name="T3" fmla="*/ 134 h 188"/>
                  <a:gd name="T4" fmla="*/ 160 w 160"/>
                  <a:gd name="T5" fmla="*/ 134 h 188"/>
                  <a:gd name="T6" fmla="*/ 158 w 160"/>
                  <a:gd name="T7" fmla="*/ 40 h 188"/>
                  <a:gd name="T8" fmla="*/ 77 w 160"/>
                  <a:gd name="T9" fmla="*/ 1 h 188"/>
                  <a:gd name="T10" fmla="*/ 0 w 160"/>
                  <a:gd name="T11" fmla="*/ 42 h 188"/>
                  <a:gd name="T12" fmla="*/ 3 w 160"/>
                  <a:gd name="T13" fmla="*/ 188 h 188"/>
                  <a:gd name="T14" fmla="*/ 119 w 160"/>
                  <a:gd name="T15" fmla="*/ 188 h 188"/>
                  <a:gd name="T16" fmla="*/ 123 w 160"/>
                  <a:gd name="T17" fmla="*/ 136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0" h="188">
                    <a:moveTo>
                      <a:pt x="123" y="136"/>
                    </a:moveTo>
                    <a:cubicBezTo>
                      <a:pt x="124" y="135"/>
                      <a:pt x="125" y="134"/>
                      <a:pt x="126" y="134"/>
                    </a:cubicBezTo>
                    <a:cubicBezTo>
                      <a:pt x="138" y="134"/>
                      <a:pt x="149" y="134"/>
                      <a:pt x="160" y="134"/>
                    </a:cubicBezTo>
                    <a:cubicBezTo>
                      <a:pt x="160" y="97"/>
                      <a:pt x="159" y="52"/>
                      <a:pt x="158" y="40"/>
                    </a:cubicBezTo>
                    <a:cubicBezTo>
                      <a:pt x="156" y="18"/>
                      <a:pt x="136" y="0"/>
                      <a:pt x="77" y="1"/>
                    </a:cubicBezTo>
                    <a:cubicBezTo>
                      <a:pt x="11" y="1"/>
                      <a:pt x="0" y="21"/>
                      <a:pt x="0" y="42"/>
                    </a:cubicBezTo>
                    <a:cubicBezTo>
                      <a:pt x="0" y="62"/>
                      <a:pt x="3" y="188"/>
                      <a:pt x="3" y="188"/>
                    </a:cubicBezTo>
                    <a:cubicBezTo>
                      <a:pt x="119" y="188"/>
                      <a:pt x="119" y="188"/>
                      <a:pt x="119" y="188"/>
                    </a:cubicBezTo>
                    <a:cubicBezTo>
                      <a:pt x="121" y="171"/>
                      <a:pt x="120" y="153"/>
                      <a:pt x="123" y="136"/>
                    </a:cubicBezTo>
                    <a:close/>
                  </a:path>
                </a:pathLst>
              </a:custGeom>
              <a:solidFill>
                <a:srgbClr val="FFC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61"/>
              <p:cNvSpPr>
                <a:spLocks/>
              </p:cNvSpPr>
              <p:nvPr/>
            </p:nvSpPr>
            <p:spPr bwMode="auto">
              <a:xfrm>
                <a:off x="743" y="3089"/>
                <a:ext cx="86" cy="123"/>
              </a:xfrm>
              <a:custGeom>
                <a:avLst/>
                <a:gdLst>
                  <a:gd name="T0" fmla="*/ 39 w 39"/>
                  <a:gd name="T1" fmla="*/ 0 h 56"/>
                  <a:gd name="T2" fmla="*/ 0 w 39"/>
                  <a:gd name="T3" fmla="*/ 0 h 56"/>
                  <a:gd name="T4" fmla="*/ 0 w 39"/>
                  <a:gd name="T5" fmla="*/ 39 h 56"/>
                  <a:gd name="T6" fmla="*/ 20 w 39"/>
                  <a:gd name="T7" fmla="*/ 56 h 56"/>
                  <a:gd name="T8" fmla="*/ 39 w 39"/>
                  <a:gd name="T9" fmla="*/ 39 h 56"/>
                  <a:gd name="T10" fmla="*/ 39 w 39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56">
                    <a:moveTo>
                      <a:pt x="3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1" y="49"/>
                      <a:pt x="10" y="56"/>
                      <a:pt x="20" y="56"/>
                    </a:cubicBezTo>
                    <a:cubicBezTo>
                      <a:pt x="30" y="56"/>
                      <a:pt x="38" y="49"/>
                      <a:pt x="39" y="39"/>
                    </a:cubicBez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FFC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62"/>
              <p:cNvSpPr>
                <a:spLocks/>
              </p:cNvSpPr>
              <p:nvPr/>
            </p:nvSpPr>
            <p:spPr bwMode="auto">
              <a:xfrm>
                <a:off x="743" y="3089"/>
                <a:ext cx="86" cy="55"/>
              </a:xfrm>
              <a:custGeom>
                <a:avLst/>
                <a:gdLst>
                  <a:gd name="T0" fmla="*/ 39 w 39"/>
                  <a:gd name="T1" fmla="*/ 21 h 25"/>
                  <a:gd name="T2" fmla="*/ 39 w 39"/>
                  <a:gd name="T3" fmla="*/ 0 h 25"/>
                  <a:gd name="T4" fmla="*/ 0 w 39"/>
                  <a:gd name="T5" fmla="*/ 0 h 25"/>
                  <a:gd name="T6" fmla="*/ 0 w 39"/>
                  <a:gd name="T7" fmla="*/ 22 h 25"/>
                  <a:gd name="T8" fmla="*/ 20 w 39"/>
                  <a:gd name="T9" fmla="*/ 24 h 25"/>
                  <a:gd name="T10" fmla="*/ 39 w 39"/>
                  <a:gd name="T11" fmla="*/ 2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25">
                    <a:moveTo>
                      <a:pt x="39" y="21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5" y="24"/>
                      <a:pt x="12" y="25"/>
                      <a:pt x="20" y="24"/>
                    </a:cubicBezTo>
                    <a:cubicBezTo>
                      <a:pt x="29" y="24"/>
                      <a:pt x="38" y="22"/>
                      <a:pt x="39" y="21"/>
                    </a:cubicBezTo>
                    <a:close/>
                  </a:path>
                </a:pathLst>
              </a:custGeom>
              <a:solidFill>
                <a:srgbClr val="F2BF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63"/>
              <p:cNvSpPr>
                <a:spLocks/>
              </p:cNvSpPr>
              <p:nvPr/>
            </p:nvSpPr>
            <p:spPr bwMode="auto">
              <a:xfrm>
                <a:off x="432" y="2505"/>
                <a:ext cx="693" cy="657"/>
              </a:xfrm>
              <a:custGeom>
                <a:avLst/>
                <a:gdLst>
                  <a:gd name="T0" fmla="*/ 150 w 316"/>
                  <a:gd name="T1" fmla="*/ 2 h 301"/>
                  <a:gd name="T2" fmla="*/ 49 w 316"/>
                  <a:gd name="T3" fmla="*/ 48 h 301"/>
                  <a:gd name="T4" fmla="*/ 6 w 316"/>
                  <a:gd name="T5" fmla="*/ 176 h 301"/>
                  <a:gd name="T6" fmla="*/ 22 w 316"/>
                  <a:gd name="T7" fmla="*/ 155 h 301"/>
                  <a:gd name="T8" fmla="*/ 60 w 316"/>
                  <a:gd name="T9" fmla="*/ 275 h 301"/>
                  <a:gd name="T10" fmla="*/ 124 w 316"/>
                  <a:gd name="T11" fmla="*/ 278 h 301"/>
                  <a:gd name="T12" fmla="*/ 206 w 316"/>
                  <a:gd name="T13" fmla="*/ 275 h 301"/>
                  <a:gd name="T14" fmla="*/ 243 w 316"/>
                  <a:gd name="T15" fmla="*/ 278 h 301"/>
                  <a:gd name="T16" fmla="*/ 288 w 316"/>
                  <a:gd name="T17" fmla="*/ 154 h 301"/>
                  <a:gd name="T18" fmla="*/ 309 w 316"/>
                  <a:gd name="T19" fmla="*/ 156 h 301"/>
                  <a:gd name="T20" fmla="*/ 290 w 316"/>
                  <a:gd name="T21" fmla="*/ 116 h 301"/>
                  <a:gd name="T22" fmla="*/ 150 w 316"/>
                  <a:gd name="T23" fmla="*/ 2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6" h="301">
                    <a:moveTo>
                      <a:pt x="150" y="2"/>
                    </a:moveTo>
                    <a:cubicBezTo>
                      <a:pt x="150" y="2"/>
                      <a:pt x="88" y="1"/>
                      <a:pt x="49" y="48"/>
                    </a:cubicBezTo>
                    <a:cubicBezTo>
                      <a:pt x="25" y="76"/>
                      <a:pt x="0" y="131"/>
                      <a:pt x="6" y="176"/>
                    </a:cubicBezTo>
                    <a:cubicBezTo>
                      <a:pt x="6" y="176"/>
                      <a:pt x="18" y="169"/>
                      <a:pt x="22" y="155"/>
                    </a:cubicBezTo>
                    <a:cubicBezTo>
                      <a:pt x="22" y="155"/>
                      <a:pt x="3" y="249"/>
                      <a:pt x="60" y="275"/>
                    </a:cubicBezTo>
                    <a:cubicBezTo>
                      <a:pt x="118" y="301"/>
                      <a:pt x="124" y="278"/>
                      <a:pt x="124" y="278"/>
                    </a:cubicBezTo>
                    <a:cubicBezTo>
                      <a:pt x="206" y="275"/>
                      <a:pt x="206" y="275"/>
                      <a:pt x="206" y="275"/>
                    </a:cubicBezTo>
                    <a:cubicBezTo>
                      <a:pt x="206" y="275"/>
                      <a:pt x="217" y="282"/>
                      <a:pt x="243" y="278"/>
                    </a:cubicBezTo>
                    <a:cubicBezTo>
                      <a:pt x="269" y="274"/>
                      <a:pt x="316" y="218"/>
                      <a:pt x="288" y="154"/>
                    </a:cubicBezTo>
                    <a:cubicBezTo>
                      <a:pt x="288" y="154"/>
                      <a:pt x="297" y="158"/>
                      <a:pt x="309" y="156"/>
                    </a:cubicBezTo>
                    <a:cubicBezTo>
                      <a:pt x="309" y="156"/>
                      <a:pt x="294" y="140"/>
                      <a:pt x="290" y="116"/>
                    </a:cubicBezTo>
                    <a:cubicBezTo>
                      <a:pt x="286" y="92"/>
                      <a:pt x="277" y="0"/>
                      <a:pt x="150" y="2"/>
                    </a:cubicBezTo>
                    <a:close/>
                  </a:path>
                </a:pathLst>
              </a:custGeom>
              <a:solidFill>
                <a:srgbClr val="642D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64"/>
              <p:cNvSpPr>
                <a:spLocks/>
              </p:cNvSpPr>
              <p:nvPr/>
            </p:nvSpPr>
            <p:spPr bwMode="auto">
              <a:xfrm>
                <a:off x="572" y="2681"/>
                <a:ext cx="454" cy="470"/>
              </a:xfrm>
              <a:custGeom>
                <a:avLst/>
                <a:gdLst>
                  <a:gd name="T0" fmla="*/ 189 w 207"/>
                  <a:gd name="T1" fmla="*/ 64 h 215"/>
                  <a:gd name="T2" fmla="*/ 124 w 207"/>
                  <a:gd name="T3" fmla="*/ 206 h 215"/>
                  <a:gd name="T4" fmla="*/ 0 w 207"/>
                  <a:gd name="T5" fmla="*/ 110 h 215"/>
                  <a:gd name="T6" fmla="*/ 11 w 207"/>
                  <a:gd name="T7" fmla="*/ 91 h 215"/>
                  <a:gd name="T8" fmla="*/ 40 w 207"/>
                  <a:gd name="T9" fmla="*/ 84 h 215"/>
                  <a:gd name="T10" fmla="*/ 95 w 207"/>
                  <a:gd name="T11" fmla="*/ 17 h 215"/>
                  <a:gd name="T12" fmla="*/ 72 w 207"/>
                  <a:gd name="T13" fmla="*/ 73 h 215"/>
                  <a:gd name="T14" fmla="*/ 122 w 207"/>
                  <a:gd name="T15" fmla="*/ 0 h 215"/>
                  <a:gd name="T16" fmla="*/ 189 w 207"/>
                  <a:gd name="T17" fmla="*/ 64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215">
                    <a:moveTo>
                      <a:pt x="189" y="64"/>
                    </a:moveTo>
                    <a:cubicBezTo>
                      <a:pt x="189" y="64"/>
                      <a:pt x="207" y="197"/>
                      <a:pt x="124" y="206"/>
                    </a:cubicBezTo>
                    <a:cubicBezTo>
                      <a:pt x="40" y="215"/>
                      <a:pt x="0" y="203"/>
                      <a:pt x="0" y="110"/>
                    </a:cubicBezTo>
                    <a:cubicBezTo>
                      <a:pt x="11" y="91"/>
                      <a:pt x="11" y="91"/>
                      <a:pt x="11" y="91"/>
                    </a:cubicBezTo>
                    <a:cubicBezTo>
                      <a:pt x="11" y="91"/>
                      <a:pt x="24" y="93"/>
                      <a:pt x="40" y="84"/>
                    </a:cubicBezTo>
                    <a:cubicBezTo>
                      <a:pt x="56" y="75"/>
                      <a:pt x="91" y="39"/>
                      <a:pt x="95" y="17"/>
                    </a:cubicBezTo>
                    <a:cubicBezTo>
                      <a:pt x="95" y="17"/>
                      <a:pt x="99" y="43"/>
                      <a:pt x="72" y="73"/>
                    </a:cubicBezTo>
                    <a:cubicBezTo>
                      <a:pt x="72" y="73"/>
                      <a:pt x="112" y="54"/>
                      <a:pt x="122" y="0"/>
                    </a:cubicBezTo>
                    <a:cubicBezTo>
                      <a:pt x="122" y="0"/>
                      <a:pt x="136" y="56"/>
                      <a:pt x="189" y="64"/>
                    </a:cubicBezTo>
                    <a:close/>
                  </a:path>
                </a:pathLst>
              </a:custGeom>
              <a:solidFill>
                <a:srgbClr val="FFC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65"/>
              <p:cNvSpPr>
                <a:spLocks/>
              </p:cNvSpPr>
              <p:nvPr/>
            </p:nvSpPr>
            <p:spPr bwMode="auto">
              <a:xfrm>
                <a:off x="730" y="2865"/>
                <a:ext cx="79" cy="159"/>
              </a:xfrm>
              <a:custGeom>
                <a:avLst/>
                <a:gdLst>
                  <a:gd name="T0" fmla="*/ 40 w 79"/>
                  <a:gd name="T1" fmla="*/ 0 h 159"/>
                  <a:gd name="T2" fmla="*/ 0 w 79"/>
                  <a:gd name="T3" fmla="*/ 159 h 159"/>
                  <a:gd name="T4" fmla="*/ 79 w 79"/>
                  <a:gd name="T5" fmla="*/ 159 h 159"/>
                  <a:gd name="T6" fmla="*/ 40 w 79"/>
                  <a:gd name="T7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9" h="159">
                    <a:moveTo>
                      <a:pt x="40" y="0"/>
                    </a:moveTo>
                    <a:lnTo>
                      <a:pt x="0" y="159"/>
                    </a:lnTo>
                    <a:lnTo>
                      <a:pt x="79" y="159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F2BF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Oval 166"/>
              <p:cNvSpPr>
                <a:spLocks noChangeArrowheads="1"/>
              </p:cNvSpPr>
              <p:nvPr/>
            </p:nvSpPr>
            <p:spPr bwMode="auto">
              <a:xfrm>
                <a:off x="868" y="2860"/>
                <a:ext cx="70" cy="70"/>
              </a:xfrm>
              <a:prstGeom prst="ellipse">
                <a:avLst/>
              </a:prstGeom>
              <a:solidFill>
                <a:srgbClr val="353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7"/>
              <p:cNvSpPr>
                <a:spLocks/>
              </p:cNvSpPr>
              <p:nvPr/>
            </p:nvSpPr>
            <p:spPr bwMode="auto">
              <a:xfrm>
                <a:off x="618" y="2862"/>
                <a:ext cx="70" cy="68"/>
              </a:xfrm>
              <a:custGeom>
                <a:avLst/>
                <a:gdLst>
                  <a:gd name="T0" fmla="*/ 16 w 32"/>
                  <a:gd name="T1" fmla="*/ 31 h 31"/>
                  <a:gd name="T2" fmla="*/ 32 w 32"/>
                  <a:gd name="T3" fmla="*/ 15 h 31"/>
                  <a:gd name="T4" fmla="*/ 21 w 32"/>
                  <a:gd name="T5" fmla="*/ 0 h 31"/>
                  <a:gd name="T6" fmla="*/ 19 w 32"/>
                  <a:gd name="T7" fmla="*/ 1 h 31"/>
                  <a:gd name="T8" fmla="*/ 2 w 32"/>
                  <a:gd name="T9" fmla="*/ 8 h 31"/>
                  <a:gd name="T10" fmla="*/ 0 w 32"/>
                  <a:gd name="T11" fmla="*/ 15 h 31"/>
                  <a:gd name="T12" fmla="*/ 16 w 32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31">
                    <a:moveTo>
                      <a:pt x="16" y="31"/>
                    </a:moveTo>
                    <a:cubicBezTo>
                      <a:pt x="25" y="31"/>
                      <a:pt x="32" y="24"/>
                      <a:pt x="32" y="15"/>
                    </a:cubicBezTo>
                    <a:cubicBezTo>
                      <a:pt x="32" y="8"/>
                      <a:pt x="27" y="2"/>
                      <a:pt x="21" y="0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3" y="5"/>
                      <a:pt x="7" y="7"/>
                      <a:pt x="2" y="8"/>
                    </a:cubicBezTo>
                    <a:cubicBezTo>
                      <a:pt x="1" y="10"/>
                      <a:pt x="0" y="12"/>
                      <a:pt x="0" y="15"/>
                    </a:cubicBezTo>
                    <a:cubicBezTo>
                      <a:pt x="0" y="24"/>
                      <a:pt x="7" y="31"/>
                      <a:pt x="16" y="31"/>
                    </a:cubicBezTo>
                    <a:close/>
                  </a:path>
                </a:pathLst>
              </a:custGeom>
              <a:solidFill>
                <a:srgbClr val="353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68"/>
              <p:cNvSpPr>
                <a:spLocks/>
              </p:cNvSpPr>
              <p:nvPr/>
            </p:nvSpPr>
            <p:spPr bwMode="auto">
              <a:xfrm>
                <a:off x="728" y="3017"/>
                <a:ext cx="164" cy="83"/>
              </a:xfrm>
              <a:custGeom>
                <a:avLst/>
                <a:gdLst>
                  <a:gd name="T0" fmla="*/ 23 w 75"/>
                  <a:gd name="T1" fmla="*/ 30 h 38"/>
                  <a:gd name="T2" fmla="*/ 2 w 75"/>
                  <a:gd name="T3" fmla="*/ 27 h 38"/>
                  <a:gd name="T4" fmla="*/ 0 w 75"/>
                  <a:gd name="T5" fmla="*/ 25 h 38"/>
                  <a:gd name="T6" fmla="*/ 3 w 75"/>
                  <a:gd name="T7" fmla="*/ 24 h 38"/>
                  <a:gd name="T8" fmla="*/ 71 w 75"/>
                  <a:gd name="T9" fmla="*/ 1 h 38"/>
                  <a:gd name="T10" fmla="*/ 73 w 75"/>
                  <a:gd name="T11" fmla="*/ 0 h 38"/>
                  <a:gd name="T12" fmla="*/ 74 w 75"/>
                  <a:gd name="T13" fmla="*/ 3 h 38"/>
                  <a:gd name="T14" fmla="*/ 23 w 75"/>
                  <a:gd name="T15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5" h="38">
                    <a:moveTo>
                      <a:pt x="23" y="30"/>
                    </a:moveTo>
                    <a:cubicBezTo>
                      <a:pt x="11" y="30"/>
                      <a:pt x="2" y="27"/>
                      <a:pt x="2" y="27"/>
                    </a:cubicBezTo>
                    <a:cubicBezTo>
                      <a:pt x="1" y="27"/>
                      <a:pt x="0" y="26"/>
                      <a:pt x="0" y="25"/>
                    </a:cubicBezTo>
                    <a:cubicBezTo>
                      <a:pt x="1" y="24"/>
                      <a:pt x="2" y="23"/>
                      <a:pt x="3" y="24"/>
                    </a:cubicBezTo>
                    <a:cubicBezTo>
                      <a:pt x="5" y="24"/>
                      <a:pt x="49" y="38"/>
                      <a:pt x="71" y="1"/>
                    </a:cubicBezTo>
                    <a:cubicBezTo>
                      <a:pt x="71" y="0"/>
                      <a:pt x="72" y="0"/>
                      <a:pt x="73" y="0"/>
                    </a:cubicBezTo>
                    <a:cubicBezTo>
                      <a:pt x="74" y="1"/>
                      <a:pt x="75" y="2"/>
                      <a:pt x="74" y="3"/>
                    </a:cubicBezTo>
                    <a:cubicBezTo>
                      <a:pt x="61" y="25"/>
                      <a:pt x="40" y="30"/>
                      <a:pt x="23" y="30"/>
                    </a:cubicBezTo>
                    <a:close/>
                  </a:path>
                </a:pathLst>
              </a:custGeom>
              <a:solidFill>
                <a:srgbClr val="C127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69"/>
              <p:cNvSpPr>
                <a:spLocks/>
              </p:cNvSpPr>
              <p:nvPr/>
            </p:nvSpPr>
            <p:spPr bwMode="auto">
              <a:xfrm>
                <a:off x="640" y="3554"/>
                <a:ext cx="314" cy="251"/>
              </a:xfrm>
              <a:custGeom>
                <a:avLst/>
                <a:gdLst>
                  <a:gd name="T0" fmla="*/ 33 w 314"/>
                  <a:gd name="T1" fmla="*/ 0 h 251"/>
                  <a:gd name="T2" fmla="*/ 0 w 314"/>
                  <a:gd name="T3" fmla="*/ 24 h 251"/>
                  <a:gd name="T4" fmla="*/ 9 w 314"/>
                  <a:gd name="T5" fmla="*/ 251 h 251"/>
                  <a:gd name="T6" fmla="*/ 127 w 314"/>
                  <a:gd name="T7" fmla="*/ 251 h 251"/>
                  <a:gd name="T8" fmla="*/ 136 w 314"/>
                  <a:gd name="T9" fmla="*/ 168 h 251"/>
                  <a:gd name="T10" fmla="*/ 178 w 314"/>
                  <a:gd name="T11" fmla="*/ 168 h 251"/>
                  <a:gd name="T12" fmla="*/ 191 w 314"/>
                  <a:gd name="T13" fmla="*/ 251 h 251"/>
                  <a:gd name="T14" fmla="*/ 305 w 314"/>
                  <a:gd name="T15" fmla="*/ 251 h 251"/>
                  <a:gd name="T16" fmla="*/ 314 w 314"/>
                  <a:gd name="T17" fmla="*/ 16 h 251"/>
                  <a:gd name="T18" fmla="*/ 279 w 314"/>
                  <a:gd name="T19" fmla="*/ 0 h 251"/>
                  <a:gd name="T20" fmla="*/ 33 w 314"/>
                  <a:gd name="T21" fmla="*/ 0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4" h="251">
                    <a:moveTo>
                      <a:pt x="33" y="0"/>
                    </a:moveTo>
                    <a:lnTo>
                      <a:pt x="0" y="24"/>
                    </a:lnTo>
                    <a:lnTo>
                      <a:pt x="9" y="251"/>
                    </a:lnTo>
                    <a:lnTo>
                      <a:pt x="127" y="251"/>
                    </a:lnTo>
                    <a:lnTo>
                      <a:pt x="136" y="168"/>
                    </a:lnTo>
                    <a:lnTo>
                      <a:pt x="178" y="168"/>
                    </a:lnTo>
                    <a:lnTo>
                      <a:pt x="191" y="251"/>
                    </a:lnTo>
                    <a:lnTo>
                      <a:pt x="305" y="251"/>
                    </a:lnTo>
                    <a:lnTo>
                      <a:pt x="314" y="16"/>
                    </a:lnTo>
                    <a:lnTo>
                      <a:pt x="279" y="0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4667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70"/>
              <p:cNvSpPr>
                <a:spLocks/>
              </p:cNvSpPr>
              <p:nvPr/>
            </p:nvSpPr>
            <p:spPr bwMode="auto">
              <a:xfrm>
                <a:off x="640" y="3179"/>
                <a:ext cx="314" cy="399"/>
              </a:xfrm>
              <a:custGeom>
                <a:avLst/>
                <a:gdLst>
                  <a:gd name="T0" fmla="*/ 134 w 143"/>
                  <a:gd name="T1" fmla="*/ 1 h 183"/>
                  <a:gd name="T2" fmla="*/ 117 w 143"/>
                  <a:gd name="T3" fmla="*/ 1 h 183"/>
                  <a:gd name="T4" fmla="*/ 117 w 143"/>
                  <a:gd name="T5" fmla="*/ 34 h 183"/>
                  <a:gd name="T6" fmla="*/ 91 w 143"/>
                  <a:gd name="T7" fmla="*/ 54 h 183"/>
                  <a:gd name="T8" fmla="*/ 43 w 143"/>
                  <a:gd name="T9" fmla="*/ 54 h 183"/>
                  <a:gd name="T10" fmla="*/ 17 w 143"/>
                  <a:gd name="T11" fmla="*/ 34 h 183"/>
                  <a:gd name="T12" fmla="*/ 17 w 143"/>
                  <a:gd name="T13" fmla="*/ 1 h 183"/>
                  <a:gd name="T14" fmla="*/ 0 w 143"/>
                  <a:gd name="T15" fmla="*/ 1 h 183"/>
                  <a:gd name="T16" fmla="*/ 0 w 143"/>
                  <a:gd name="T17" fmla="*/ 183 h 183"/>
                  <a:gd name="T18" fmla="*/ 143 w 143"/>
                  <a:gd name="T19" fmla="*/ 183 h 183"/>
                  <a:gd name="T20" fmla="*/ 134 w 143"/>
                  <a:gd name="T21" fmla="*/ 1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3" h="183">
                    <a:moveTo>
                      <a:pt x="134" y="1"/>
                    </a:moveTo>
                    <a:cubicBezTo>
                      <a:pt x="128" y="0"/>
                      <a:pt x="122" y="2"/>
                      <a:pt x="117" y="1"/>
                    </a:cubicBezTo>
                    <a:cubicBezTo>
                      <a:pt x="117" y="34"/>
                      <a:pt x="117" y="34"/>
                      <a:pt x="117" y="34"/>
                    </a:cubicBezTo>
                    <a:cubicBezTo>
                      <a:pt x="117" y="45"/>
                      <a:pt x="105" y="54"/>
                      <a:pt x="91" y="54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28" y="54"/>
                      <a:pt x="17" y="45"/>
                      <a:pt x="17" y="34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143" y="183"/>
                      <a:pt x="143" y="183"/>
                      <a:pt x="143" y="183"/>
                    </a:cubicBezTo>
                    <a:lnTo>
                      <a:pt x="134" y="1"/>
                    </a:lnTo>
                    <a:close/>
                  </a:path>
                </a:pathLst>
              </a:custGeom>
              <a:solidFill>
                <a:srgbClr val="E72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71"/>
              <p:cNvSpPr>
                <a:spLocks/>
              </p:cNvSpPr>
              <p:nvPr/>
            </p:nvSpPr>
            <p:spPr bwMode="auto">
              <a:xfrm>
                <a:off x="1081" y="3404"/>
                <a:ext cx="86" cy="61"/>
              </a:xfrm>
              <a:custGeom>
                <a:avLst/>
                <a:gdLst>
                  <a:gd name="T0" fmla="*/ 0 w 39"/>
                  <a:gd name="T1" fmla="*/ 23 h 28"/>
                  <a:gd name="T2" fmla="*/ 24 w 39"/>
                  <a:gd name="T3" fmla="*/ 3 h 28"/>
                  <a:gd name="T4" fmla="*/ 35 w 39"/>
                  <a:gd name="T5" fmla="*/ 6 h 28"/>
                  <a:gd name="T6" fmla="*/ 17 w 39"/>
                  <a:gd name="T7" fmla="*/ 28 h 28"/>
                  <a:gd name="T8" fmla="*/ 0 w 39"/>
                  <a:gd name="T9" fmla="*/ 2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8">
                    <a:moveTo>
                      <a:pt x="0" y="23"/>
                    </a:move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31" y="0"/>
                      <a:pt x="35" y="6"/>
                    </a:cubicBezTo>
                    <a:cubicBezTo>
                      <a:pt x="39" y="13"/>
                      <a:pt x="17" y="28"/>
                      <a:pt x="17" y="28"/>
                    </a:cubicBez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FFCC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" name="组 3"/>
          <p:cNvGrpSpPr/>
          <p:nvPr/>
        </p:nvGrpSpPr>
        <p:grpSpPr>
          <a:xfrm flipV="1">
            <a:off x="0" y="0"/>
            <a:ext cx="501502" cy="693641"/>
            <a:chOff x="821412" y="4708544"/>
            <a:chExt cx="472697" cy="653800"/>
          </a:xfrm>
        </p:grpSpPr>
        <p:sp>
          <p:nvSpPr>
            <p:cNvPr id="5" name="三角形 4"/>
            <p:cNvSpPr/>
            <p:nvPr/>
          </p:nvSpPr>
          <p:spPr>
            <a:xfrm>
              <a:off x="821412" y="4708544"/>
              <a:ext cx="314793" cy="6538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三角形 5"/>
            <p:cNvSpPr/>
            <p:nvPr/>
          </p:nvSpPr>
          <p:spPr>
            <a:xfrm>
              <a:off x="1046265" y="4847590"/>
              <a:ext cx="247844" cy="514753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7" name="组 6"/>
          <p:cNvGrpSpPr/>
          <p:nvPr/>
        </p:nvGrpSpPr>
        <p:grpSpPr>
          <a:xfrm>
            <a:off x="3004088" y="1622427"/>
            <a:ext cx="6183824" cy="61993"/>
            <a:chOff x="3004088" y="1428380"/>
            <a:chExt cx="6183824" cy="61993"/>
          </a:xfrm>
        </p:grpSpPr>
        <p:grpSp>
          <p:nvGrpSpPr>
            <p:cNvPr id="8" name="组 7"/>
            <p:cNvGrpSpPr/>
            <p:nvPr/>
          </p:nvGrpSpPr>
          <p:grpSpPr>
            <a:xfrm>
              <a:off x="3004088" y="1428380"/>
              <a:ext cx="6183824" cy="61993"/>
              <a:chOff x="821412" y="1969448"/>
              <a:chExt cx="6183824" cy="61993"/>
            </a:xfrm>
          </p:grpSpPr>
          <p:sp>
            <p:nvSpPr>
              <p:cNvPr id="10" name="矩形 9"/>
              <p:cNvSpPr/>
              <p:nvPr/>
            </p:nvSpPr>
            <p:spPr>
              <a:xfrm flipV="1">
                <a:off x="821412" y="1969448"/>
                <a:ext cx="6183824" cy="6199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821412" y="1969448"/>
                <a:ext cx="1125375" cy="61993"/>
              </a:xfrm>
              <a:prstGeom prst="rect">
                <a:avLst/>
              </a:prstGeom>
              <a:solidFill>
                <a:srgbClr val="5253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8062537" y="1428380"/>
              <a:ext cx="1125375" cy="61993"/>
            </a:xfrm>
            <a:prstGeom prst="rect">
              <a:avLst/>
            </a:prstGeom>
            <a:solidFill>
              <a:srgbClr val="525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726415" y="693641"/>
            <a:ext cx="27391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dirty="0" smtClean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市场分析</a:t>
            </a:r>
            <a:endParaRPr kumimoji="1" lang="zh-CN" altLang="en-US" sz="5000" dirty="0">
              <a:solidFill>
                <a:srgbClr val="52534E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4321070" y="3097758"/>
            <a:ext cx="2225040" cy="2225040"/>
            <a:chOff x="4495333" y="3139440"/>
            <a:chExt cx="2225040" cy="2225040"/>
          </a:xfrm>
        </p:grpSpPr>
        <p:sp>
          <p:nvSpPr>
            <p:cNvPr id="15" name="椭圆 14"/>
            <p:cNvSpPr/>
            <p:nvPr/>
          </p:nvSpPr>
          <p:spPr>
            <a:xfrm>
              <a:off x="4495333" y="3139440"/>
              <a:ext cx="2225040" cy="2225040"/>
            </a:xfrm>
            <a:prstGeom prst="ellipse">
              <a:avLst/>
            </a:prstGeom>
            <a:solidFill>
              <a:srgbClr val="FFC0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726415" y="4067294"/>
              <a:ext cx="17373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solidFill>
                    <a:srgbClr val="3C4357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社交商业</a:t>
              </a:r>
              <a:endParaRPr kumimoji="1" lang="zh-CN" altLang="en-US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grpSp>
        <p:nvGrpSpPr>
          <p:cNvPr id="22" name="组 21"/>
          <p:cNvGrpSpPr/>
          <p:nvPr/>
        </p:nvGrpSpPr>
        <p:grpSpPr>
          <a:xfrm>
            <a:off x="5297363" y="3097758"/>
            <a:ext cx="2225040" cy="2225040"/>
            <a:chOff x="5471626" y="3139440"/>
            <a:chExt cx="2225040" cy="2225040"/>
          </a:xfrm>
        </p:grpSpPr>
        <p:sp>
          <p:nvSpPr>
            <p:cNvPr id="16" name="椭圆 15"/>
            <p:cNvSpPr/>
            <p:nvPr/>
          </p:nvSpPr>
          <p:spPr>
            <a:xfrm>
              <a:off x="5471626" y="3139440"/>
              <a:ext cx="2225040" cy="2225040"/>
            </a:xfrm>
            <a:prstGeom prst="ellipse">
              <a:avLst/>
            </a:prstGeom>
            <a:solidFill>
              <a:srgbClr val="FF0000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370786" y="4067294"/>
              <a:ext cx="1295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mtClean="0">
                  <a:solidFill>
                    <a:schemeClr val="bg1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运动行业</a:t>
              </a:r>
              <a:endParaRPr kumimoji="1" lang="zh-CN" altLang="en-US" dirty="0">
                <a:solidFill>
                  <a:schemeClr val="bg1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93311" y="3718632"/>
            <a:ext cx="40825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两个朝阳产业的</a:t>
            </a:r>
            <a:r>
              <a:rPr lang="zh-CN" altLang="en-US" sz="2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交集</a:t>
            </a:r>
            <a:endParaRPr lang="en-US" altLang="zh-CN" sz="20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algn="r"/>
            <a:r>
              <a:rPr lang="zh-CN" altLang="en-US" sz="2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运动</a:t>
            </a:r>
            <a:r>
              <a:rPr lang="zh-CN" altLang="en-US" sz="2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互联网产品市场发展空间</a:t>
            </a:r>
            <a:r>
              <a:rPr lang="zh-CN" altLang="en-US" sz="2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巨大</a:t>
            </a:r>
            <a:endParaRPr lang="en-US" altLang="zh-CN" sz="20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algn="r"/>
            <a:r>
              <a:rPr lang="zh-CN" altLang="en-US" sz="2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仍</a:t>
            </a:r>
            <a:r>
              <a:rPr lang="zh-CN" altLang="en-US" sz="2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有待开发</a:t>
            </a:r>
            <a:endParaRPr lang="en-US" altLang="zh-CN" sz="20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949651" y="3724050"/>
            <a:ext cx="35205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现有产品处于发展初期</a:t>
            </a:r>
            <a:endParaRPr lang="en-US" altLang="zh-CN" sz="20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r>
              <a:rPr lang="zh-CN" altLang="en-US" sz="2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没有成熟</a:t>
            </a:r>
            <a:r>
              <a:rPr lang="zh-CN" altLang="en-US" sz="2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品牌与行业领头羊</a:t>
            </a:r>
            <a:endParaRPr lang="en-US" altLang="zh-CN" sz="20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853723" y="2029182"/>
            <a:ext cx="44845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 smtClean="0">
                <a:latin typeface="FZZhengHeiS-M-GB" charset="-122"/>
                <a:ea typeface="FZZhengHeiS-M-GB" charset="-122"/>
                <a:cs typeface="FZZhengHeiS-M-GB" charset="-122"/>
              </a:rPr>
              <a:t>产品定位：社交性质、运动主题平台</a:t>
            </a:r>
            <a:endParaRPr lang="en-US" altLang="zh-CN" sz="2000" dirty="0" smtClean="0"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algn="ctr"/>
            <a:r>
              <a:rPr lang="zh-CN" altLang="en-US" sz="2000" dirty="0" smtClean="0">
                <a:latin typeface="FZZhengHeiS-M-GB" charset="-122"/>
                <a:ea typeface="FZZhengHeiS-M-GB" charset="-122"/>
                <a:cs typeface="FZZhengHeiS-M-GB" charset="-122"/>
              </a:rPr>
              <a:t>用户定位：</a:t>
            </a:r>
            <a:r>
              <a:rPr lang="en-US" altLang="zh-CN" sz="2000" dirty="0" smtClean="0">
                <a:latin typeface="FZZhengHeiS-M-GB" charset="-122"/>
                <a:ea typeface="FZZhengHeiS-M-GB" charset="-122"/>
                <a:cs typeface="FZZhengHeiS-M-GB" charset="-122"/>
              </a:rPr>
              <a:t>18~35</a:t>
            </a:r>
            <a:r>
              <a:rPr lang="zh-CN" altLang="en-US" sz="2000" dirty="0" smtClean="0">
                <a:latin typeface="FZZhengHeiS-M-GB" charset="-122"/>
                <a:ea typeface="FZZhengHeiS-M-GB" charset="-122"/>
                <a:cs typeface="FZZhengHeiS-M-GB" charset="-122"/>
              </a:rPr>
              <a:t>岁人群</a:t>
            </a:r>
            <a:endParaRPr lang="en-US" altLang="zh-CN" sz="2000" dirty="0"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4193999" y="2871339"/>
            <a:ext cx="3557819" cy="3061292"/>
            <a:chOff x="4305830" y="3081830"/>
            <a:chExt cx="3557819" cy="3061292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05830" y="3081830"/>
              <a:ext cx="3557819" cy="2716530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4725352" y="5866123"/>
              <a:ext cx="30925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FZZhengHeiS-EL-GB" charset="-122"/>
                  <a:ea typeface="FZZhengHeiS-EL-GB" charset="-122"/>
                  <a:cs typeface="FZZhengHeiS-EL-GB" charset="-122"/>
                </a:rPr>
                <a:t>2013-2018</a:t>
              </a:r>
              <a:r>
                <a:rPr lang="zh-CN" altLang="en-US" sz="1200" dirty="0" smtClean="0">
                  <a:latin typeface="FZZhengHeiS-EL-GB" charset="-122"/>
                  <a:ea typeface="FZZhengHeiS-EL-GB" charset="-122"/>
                  <a:cs typeface="FZZhengHeiS-EL-GB" charset="-122"/>
                </a:rPr>
                <a:t>年中国运动健身应用</a:t>
              </a:r>
              <a:r>
                <a:rPr lang="en-US" altLang="zh-CN" sz="1200" dirty="0" smtClean="0">
                  <a:latin typeface="FZZhengHeiS-EL-GB" charset="-122"/>
                  <a:ea typeface="FZZhengHeiS-EL-GB" charset="-122"/>
                  <a:cs typeface="FZZhengHeiS-EL-GB" charset="-122"/>
                </a:rPr>
                <a:t>MAU</a:t>
              </a:r>
              <a:r>
                <a:rPr lang="zh-CN" altLang="en-US" sz="1200" dirty="0" smtClean="0">
                  <a:latin typeface="FZZhengHeiS-EL-GB" charset="-122"/>
                  <a:ea typeface="FZZhengHeiS-EL-GB" charset="-122"/>
                  <a:cs typeface="FZZhengHeiS-EL-GB" charset="-122"/>
                </a:rPr>
                <a:t>变化</a:t>
              </a:r>
              <a:endParaRPr kumimoji="1" lang="zh-CN" altLang="en-US" sz="1200" dirty="0">
                <a:latin typeface="FZZhengHeiS-EL-GB" charset="-122"/>
                <a:ea typeface="FZZhengHeiS-EL-GB" charset="-122"/>
                <a:cs typeface="FZZhengHeiS-EL-GB" charset="-122"/>
              </a:endParaRPr>
            </a:p>
          </p:txBody>
        </p:sp>
      </p:grpSp>
      <p:sp>
        <p:nvSpPr>
          <p:cNvPr id="27" name="Freeform 336"/>
          <p:cNvSpPr>
            <a:spLocks/>
          </p:cNvSpPr>
          <p:nvPr/>
        </p:nvSpPr>
        <p:spPr bwMode="auto">
          <a:xfrm rot="-449752">
            <a:off x="7529361" y="814388"/>
            <a:ext cx="788988" cy="357188"/>
          </a:xfrm>
          <a:custGeom>
            <a:avLst/>
            <a:gdLst>
              <a:gd name="T0" fmla="*/ 0 w 522"/>
              <a:gd name="T1" fmla="*/ 357188 h 227"/>
              <a:gd name="T2" fmla="*/ 172308 w 522"/>
              <a:gd name="T3" fmla="*/ 213998 h 227"/>
              <a:gd name="T4" fmla="*/ 240324 w 522"/>
              <a:gd name="T5" fmla="*/ 286380 h 227"/>
              <a:gd name="T6" fmla="*/ 275088 w 522"/>
              <a:gd name="T7" fmla="*/ 143190 h 227"/>
              <a:gd name="T8" fmla="*/ 377868 w 522"/>
              <a:gd name="T9" fmla="*/ 213998 h 227"/>
              <a:gd name="T10" fmla="*/ 411120 w 522"/>
              <a:gd name="T11" fmla="*/ 72382 h 227"/>
              <a:gd name="T12" fmla="*/ 513900 w 522"/>
              <a:gd name="T13" fmla="*/ 213998 h 227"/>
              <a:gd name="T14" fmla="*/ 616680 w 522"/>
              <a:gd name="T15" fmla="*/ 179381 h 227"/>
              <a:gd name="T16" fmla="*/ 651444 w 522"/>
              <a:gd name="T17" fmla="*/ 72382 h 227"/>
              <a:gd name="T18" fmla="*/ 754224 w 522"/>
              <a:gd name="T19" fmla="*/ 72382 h 227"/>
              <a:gd name="T20" fmla="*/ 788988 w 522"/>
              <a:gd name="T21" fmla="*/ 0 h 22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522" h="227">
                <a:moveTo>
                  <a:pt x="0" y="227"/>
                </a:moveTo>
                <a:lnTo>
                  <a:pt x="114" y="136"/>
                </a:lnTo>
                <a:lnTo>
                  <a:pt x="159" y="182"/>
                </a:lnTo>
                <a:lnTo>
                  <a:pt x="182" y="91"/>
                </a:lnTo>
                <a:lnTo>
                  <a:pt x="250" y="136"/>
                </a:lnTo>
                <a:lnTo>
                  <a:pt x="272" y="46"/>
                </a:lnTo>
                <a:lnTo>
                  <a:pt x="340" y="136"/>
                </a:lnTo>
                <a:lnTo>
                  <a:pt x="408" y="114"/>
                </a:lnTo>
                <a:lnTo>
                  <a:pt x="431" y="46"/>
                </a:lnTo>
                <a:lnTo>
                  <a:pt x="499" y="46"/>
                </a:lnTo>
                <a:lnTo>
                  <a:pt x="522" y="0"/>
                </a:ln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pic>
        <p:nvPicPr>
          <p:cNvPr id="99" name="图片 9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3804" y="6236469"/>
            <a:ext cx="665951" cy="37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98328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6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/>
          <p:cNvSpPr/>
          <p:nvPr/>
        </p:nvSpPr>
        <p:spPr>
          <a:xfrm>
            <a:off x="4827824" y="2121012"/>
            <a:ext cx="2508638" cy="2508638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3000">
                <a:srgbClr val="E8EAEB">
                  <a:alpha val="51000"/>
                </a:srgbClr>
              </a:gs>
              <a:gs pos="100000">
                <a:schemeClr val="bg1">
                  <a:lumMod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1" name="组 30"/>
          <p:cNvGrpSpPr/>
          <p:nvPr/>
        </p:nvGrpSpPr>
        <p:grpSpPr>
          <a:xfrm>
            <a:off x="5456766" y="2456320"/>
            <a:ext cx="1302348" cy="1358975"/>
            <a:chOff x="1426130" y="4947643"/>
            <a:chExt cx="397420" cy="414700"/>
          </a:xfrm>
        </p:grpSpPr>
        <p:sp>
          <p:nvSpPr>
            <p:cNvPr id="35" name="三角形 34"/>
            <p:cNvSpPr/>
            <p:nvPr/>
          </p:nvSpPr>
          <p:spPr>
            <a:xfrm>
              <a:off x="1426130" y="5051685"/>
              <a:ext cx="149576" cy="310658"/>
            </a:xfrm>
            <a:prstGeom prst="triangle">
              <a:avLst/>
            </a:prstGeom>
            <a:solidFill>
              <a:schemeClr val="bg1">
                <a:lumMod val="65000"/>
                <a:alpha val="7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三角形 35"/>
            <p:cNvSpPr/>
            <p:nvPr/>
          </p:nvSpPr>
          <p:spPr>
            <a:xfrm>
              <a:off x="1518962" y="4947643"/>
              <a:ext cx="199670" cy="414700"/>
            </a:xfrm>
            <a:prstGeom prst="triangle">
              <a:avLst/>
            </a:prstGeom>
            <a:solidFill>
              <a:schemeClr val="bg1">
                <a:lumMod val="65000"/>
                <a:alpha val="3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三角形 36"/>
            <p:cNvSpPr/>
            <p:nvPr/>
          </p:nvSpPr>
          <p:spPr>
            <a:xfrm>
              <a:off x="1673974" y="5051685"/>
              <a:ext cx="149576" cy="310658"/>
            </a:xfrm>
            <a:prstGeom prst="triangle">
              <a:avLst/>
            </a:prstGeom>
            <a:solidFill>
              <a:schemeClr val="accent3">
                <a:lumMod val="60000"/>
                <a:lumOff val="40000"/>
                <a:alpha val="32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" name="组 3"/>
          <p:cNvGrpSpPr/>
          <p:nvPr/>
        </p:nvGrpSpPr>
        <p:grpSpPr>
          <a:xfrm flipV="1">
            <a:off x="0" y="0"/>
            <a:ext cx="501502" cy="693641"/>
            <a:chOff x="821412" y="4708544"/>
            <a:chExt cx="472697" cy="653800"/>
          </a:xfrm>
        </p:grpSpPr>
        <p:sp>
          <p:nvSpPr>
            <p:cNvPr id="5" name="三角形 4"/>
            <p:cNvSpPr/>
            <p:nvPr/>
          </p:nvSpPr>
          <p:spPr>
            <a:xfrm>
              <a:off x="821412" y="4708544"/>
              <a:ext cx="314793" cy="6538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三角形 5"/>
            <p:cNvSpPr/>
            <p:nvPr/>
          </p:nvSpPr>
          <p:spPr>
            <a:xfrm>
              <a:off x="1046265" y="4847590"/>
              <a:ext cx="247844" cy="514753"/>
            </a:xfrm>
            <a:prstGeom prst="triangle">
              <a:avLst/>
            </a:prstGeom>
            <a:solidFill>
              <a:srgbClr val="FF9D0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7920"/>
          <a:stretch/>
        </p:blipFill>
        <p:spPr>
          <a:xfrm>
            <a:off x="1668679" y="3845027"/>
            <a:ext cx="1067750" cy="938038"/>
          </a:xfrm>
          <a:prstGeom prst="rect">
            <a:avLst/>
          </a:prstGeom>
        </p:spPr>
      </p:pic>
      <p:grpSp>
        <p:nvGrpSpPr>
          <p:cNvPr id="17" name="组 16"/>
          <p:cNvGrpSpPr/>
          <p:nvPr/>
        </p:nvGrpSpPr>
        <p:grpSpPr>
          <a:xfrm>
            <a:off x="8553657" y="1494280"/>
            <a:ext cx="2065837" cy="2060783"/>
            <a:chOff x="7908784" y="934472"/>
            <a:chExt cx="2996253" cy="2988923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8784" y="934472"/>
              <a:ext cx="1908868" cy="2281038"/>
            </a:xfrm>
            <a:prstGeom prst="rect">
              <a:avLst/>
            </a:prstGeom>
          </p:spPr>
        </p:pic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48104" y="2366462"/>
              <a:ext cx="1556933" cy="1556933"/>
            </a:xfrm>
            <a:prstGeom prst="rect">
              <a:avLst/>
            </a:prstGeom>
          </p:spPr>
        </p:pic>
      </p:grpSp>
      <p:sp>
        <p:nvSpPr>
          <p:cNvPr id="24" name="矩形 23"/>
          <p:cNvSpPr/>
          <p:nvPr/>
        </p:nvSpPr>
        <p:spPr>
          <a:xfrm>
            <a:off x="4301120" y="4160688"/>
            <a:ext cx="358976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现有</a:t>
            </a:r>
            <a:r>
              <a:rPr lang="zh-CN" altLang="en-US" sz="2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产品</a:t>
            </a:r>
            <a:endParaRPr lang="en-US" altLang="zh-CN" sz="2000" dirty="0" smtClean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  <a:p>
            <a:pPr algn="ctr"/>
            <a:r>
              <a:rPr lang="zh-CN" altLang="en-US" sz="2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功能单一</a:t>
            </a:r>
            <a:r>
              <a:rPr lang="zh-CN" altLang="en-US" sz="2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、</a:t>
            </a:r>
            <a:r>
              <a:rPr lang="zh-CN" altLang="en-US" sz="2000" dirty="0" smtClean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各据</a:t>
            </a:r>
            <a:r>
              <a:rPr lang="zh-CN" altLang="en-US" sz="2000" dirty="0">
                <a:solidFill>
                  <a:srgbClr val="3C4357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山头</a:t>
            </a:r>
            <a:endParaRPr lang="en-US" altLang="zh-CN" sz="2000" dirty="0">
              <a:solidFill>
                <a:srgbClr val="3C4357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7953632" y="3845027"/>
            <a:ext cx="3222896" cy="1394709"/>
            <a:chOff x="7290911" y="4316512"/>
            <a:chExt cx="3366558" cy="1394709"/>
          </a:xfrm>
        </p:grpSpPr>
        <p:sp>
          <p:nvSpPr>
            <p:cNvPr id="28" name="矩形 27"/>
            <p:cNvSpPr/>
            <p:nvPr/>
          </p:nvSpPr>
          <p:spPr>
            <a:xfrm>
              <a:off x="7290911" y="4316512"/>
              <a:ext cx="336655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dirty="0" smtClean="0">
                  <a:latin typeface="FZZhengHeiS-M-GB" charset="-122"/>
                  <a:ea typeface="FZZhengHeiS-M-GB" charset="-122"/>
                  <a:cs typeface="FZZhengHeiS-M-GB" charset="-122"/>
                </a:rPr>
                <a:t>咕咚运动、</a:t>
              </a:r>
              <a:r>
                <a:rPr lang="en-US" altLang="zh-CN" sz="2000" dirty="0" smtClean="0">
                  <a:latin typeface="FZZhengHeiS-M-GB" charset="-122"/>
                  <a:ea typeface="FZZhengHeiS-M-GB" charset="-122"/>
                  <a:cs typeface="FZZhengHeiS-M-GB" charset="-122"/>
                </a:rPr>
                <a:t>keep</a:t>
              </a:r>
              <a:r>
                <a:rPr lang="zh-CN" altLang="en-US" sz="2000" dirty="0" smtClean="0">
                  <a:latin typeface="FZZhengHeiS-M-GB" charset="-122"/>
                  <a:ea typeface="FZZhengHeiS-M-GB" charset="-122"/>
                  <a:cs typeface="FZZhengHeiS-M-GB" charset="-122"/>
                </a:rPr>
                <a:t>等</a:t>
              </a:r>
              <a:endParaRPr lang="en-US" altLang="zh-CN" sz="2000" dirty="0"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7719223" y="4748143"/>
              <a:ext cx="250993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dirty="0" smtClean="0">
                  <a:latin typeface="FZZhengHeiS-M-GB" charset="-122"/>
                  <a:ea typeface="FZZhengHeiS-M-GB" charset="-122"/>
                  <a:cs typeface="FZZhengHeiS-M-GB" charset="-122"/>
                </a:rPr>
                <a:t>局限于</a:t>
              </a:r>
              <a:r>
                <a:rPr lang="zh-CN" altLang="en-US" sz="2000" dirty="0">
                  <a:latin typeface="FZZhengHeiS-M-GB" charset="-122"/>
                  <a:ea typeface="FZZhengHeiS-M-GB" charset="-122"/>
                  <a:cs typeface="FZZhengHeiS-M-GB" charset="-122"/>
                </a:rPr>
                <a:t>健身／运动</a:t>
              </a:r>
            </a:p>
          </p:txBody>
        </p:sp>
        <p:sp>
          <p:nvSpPr>
            <p:cNvPr id="30" name="矩形 29"/>
            <p:cNvSpPr/>
            <p:nvPr/>
          </p:nvSpPr>
          <p:spPr>
            <a:xfrm>
              <a:off x="7642084" y="5157223"/>
              <a:ext cx="26642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000" dirty="0" smtClean="0">
                  <a:solidFill>
                    <a:srgbClr val="FF9D02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不侧重社交性</a:t>
              </a:r>
              <a:endParaRPr lang="en-US" altLang="zh-CN" sz="3000" dirty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1337452" y="2069986"/>
            <a:ext cx="3048000" cy="1223784"/>
            <a:chOff x="711738" y="4718110"/>
            <a:chExt cx="3048000" cy="1223784"/>
          </a:xfrm>
        </p:grpSpPr>
        <p:sp>
          <p:nvSpPr>
            <p:cNvPr id="26" name="矩形 25"/>
            <p:cNvSpPr/>
            <p:nvPr/>
          </p:nvSpPr>
          <p:spPr>
            <a:xfrm>
              <a:off x="824618" y="5387896"/>
              <a:ext cx="26642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000" smtClean="0">
                  <a:solidFill>
                    <a:srgbClr val="FF9D02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用户体验不佳</a:t>
              </a:r>
              <a:endParaRPr lang="en-US" altLang="zh-CN" sz="3000" dirty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711738" y="4718110"/>
              <a:ext cx="3048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dirty="0">
                  <a:latin typeface="FZZhengHeiS-M-GB" charset="-122"/>
                  <a:ea typeface="FZZhengHeiS-M-GB" charset="-122"/>
                  <a:cs typeface="FZZhengHeiS-M-GB" charset="-122"/>
                </a:rPr>
                <a:t>场地信息无法及时共享</a:t>
              </a:r>
              <a:endParaRPr lang="en-US" altLang="zh-CN" sz="2000" dirty="0">
                <a:latin typeface="FZZhengHeiS-M-GB" charset="-122"/>
                <a:ea typeface="FZZhengHeiS-M-GB" charset="-122"/>
                <a:cs typeface="FZZhengHeiS-M-GB" charset="-122"/>
              </a:endParaRPr>
            </a:p>
            <a:p>
              <a:pPr algn="ctr"/>
              <a:r>
                <a:rPr lang="zh-CN" altLang="en-US" sz="2000" dirty="0">
                  <a:latin typeface="FZZhengHeiS-M-GB" charset="-122"/>
                  <a:ea typeface="FZZhengHeiS-M-GB" charset="-122"/>
                  <a:cs typeface="FZZhengHeiS-M-GB" charset="-122"/>
                </a:rPr>
                <a:t>用户需手动去寻找伙伴</a:t>
              </a:r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1451834" y="4901646"/>
            <a:ext cx="3048000" cy="1261884"/>
            <a:chOff x="3789101" y="4718110"/>
            <a:chExt cx="3048000" cy="1261884"/>
          </a:xfrm>
        </p:grpSpPr>
        <p:sp>
          <p:nvSpPr>
            <p:cNvPr id="33" name="矩形 32"/>
            <p:cNvSpPr/>
            <p:nvPr/>
          </p:nvSpPr>
          <p:spPr>
            <a:xfrm>
              <a:off x="3789101" y="4718110"/>
              <a:ext cx="3048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dirty="0" smtClean="0">
                  <a:latin typeface="FZZhengHeiS-M-GB" charset="-122"/>
                  <a:ea typeface="FZZhengHeiS-M-GB" charset="-122"/>
                  <a:cs typeface="FZZhengHeiS-M-GB" charset="-122"/>
                </a:rPr>
                <a:t>只能约运动好友</a:t>
              </a:r>
              <a:endParaRPr lang="en-US" altLang="zh-CN" sz="2000" dirty="0" smtClean="0">
                <a:latin typeface="FZZhengHeiS-M-GB" charset="-122"/>
                <a:ea typeface="FZZhengHeiS-M-GB" charset="-122"/>
                <a:cs typeface="FZZhengHeiS-M-GB" charset="-122"/>
              </a:endParaRPr>
            </a:p>
            <a:p>
              <a:pPr algn="ctr"/>
              <a:r>
                <a:rPr lang="zh-CN" altLang="en-US" sz="2000" dirty="0" smtClean="0">
                  <a:latin typeface="FZZhengHeiS-M-GB" charset="-122"/>
                  <a:ea typeface="FZZhengHeiS-M-GB" charset="-122"/>
                  <a:cs typeface="FZZhengHeiS-M-GB" charset="-122"/>
                </a:rPr>
                <a:t>不能利用教练／场地资源</a:t>
              </a:r>
              <a:endParaRPr lang="zh-CN" altLang="en-US" sz="2000" dirty="0"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975802" y="5425996"/>
              <a:ext cx="266421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000" dirty="0" smtClean="0">
                  <a:solidFill>
                    <a:srgbClr val="FF9D02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功能单一</a:t>
              </a:r>
              <a:endParaRPr lang="en-US" altLang="zh-CN" sz="3000" dirty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5649815" y="2602502"/>
            <a:ext cx="10032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000" dirty="0" smtClean="0">
                <a:gradFill>
                  <a:gsLst>
                    <a:gs pos="0">
                      <a:srgbClr val="FF9D02"/>
                    </a:gs>
                    <a:gs pos="100000">
                      <a:srgbClr val="3C4357"/>
                    </a:gs>
                  </a:gsLst>
                  <a:lin ang="16200000" scaled="0"/>
                </a:gradFill>
                <a:latin typeface="FZZhengHeiS-M-GB" charset="-122"/>
                <a:ea typeface="FZZhengHeiS-M-GB" charset="-122"/>
                <a:cs typeface="FZZhengHeiS-M-GB" charset="-122"/>
              </a:rPr>
              <a:t>竞品</a:t>
            </a:r>
            <a:endParaRPr kumimoji="1" lang="zh-CN" altLang="en-US" sz="5000" dirty="0">
              <a:gradFill>
                <a:gsLst>
                  <a:gs pos="0">
                    <a:srgbClr val="FF9D02"/>
                  </a:gs>
                  <a:gs pos="100000">
                    <a:srgbClr val="3C4357"/>
                  </a:gs>
                </a:gsLst>
                <a:lin ang="16200000" scaled="0"/>
              </a:gra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1843470" y="903183"/>
            <a:ext cx="2443231" cy="1153218"/>
            <a:chOff x="1773868" y="879262"/>
            <a:chExt cx="2443231" cy="1153218"/>
          </a:xfrm>
        </p:grpSpPr>
        <p:pic>
          <p:nvPicPr>
            <p:cNvPr id="38" name="图片 3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3868" y="879262"/>
              <a:ext cx="996710" cy="1153218"/>
            </a:xfrm>
            <a:prstGeom prst="rect">
              <a:avLst/>
            </a:prstGeom>
          </p:spPr>
        </p:pic>
        <p:sp>
          <p:nvSpPr>
            <p:cNvPr id="39" name="矩形 38"/>
            <p:cNvSpPr/>
            <p:nvPr/>
          </p:nvSpPr>
          <p:spPr>
            <a:xfrm>
              <a:off x="2441570" y="1269788"/>
              <a:ext cx="177552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dirty="0">
                  <a:latin typeface="FZZhengHeiS-M-GB" charset="-122"/>
                  <a:ea typeface="FZZhengHeiS-M-GB" charset="-122"/>
                  <a:cs typeface="FZZhengHeiS-M-GB" charset="-122"/>
                </a:rPr>
                <a:t>趣</a:t>
              </a:r>
              <a:r>
                <a:rPr lang="zh-CN" altLang="en-US" sz="2000" dirty="0" smtClean="0">
                  <a:latin typeface="FZZhengHeiS-M-GB" charset="-122"/>
                  <a:ea typeface="FZZhengHeiS-M-GB" charset="-122"/>
                  <a:cs typeface="FZZhengHeiS-M-GB" charset="-122"/>
                </a:rPr>
                <a:t>运动</a:t>
              </a:r>
              <a:endParaRPr lang="en-US" altLang="zh-CN" sz="2000" dirty="0"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sp>
        <p:nvSpPr>
          <p:cNvPr id="40" name="矩形 39"/>
          <p:cNvSpPr/>
          <p:nvPr/>
        </p:nvSpPr>
        <p:spPr>
          <a:xfrm>
            <a:off x="2637069" y="4229540"/>
            <a:ext cx="12105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 smtClean="0">
                <a:latin typeface="FZZhengHeiS-M-GB" charset="-122"/>
                <a:ea typeface="FZZhengHeiS-M-GB" charset="-122"/>
                <a:cs typeface="FZZhengHeiS-M-GB" charset="-122"/>
              </a:rPr>
              <a:t>乐运动</a:t>
            </a:r>
            <a:endParaRPr lang="zh-CN" altLang="en-US" sz="2000" dirty="0"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sp>
        <p:nvSpPr>
          <p:cNvPr id="41" name="弧 40"/>
          <p:cNvSpPr/>
          <p:nvPr/>
        </p:nvSpPr>
        <p:spPr>
          <a:xfrm rot="5045542">
            <a:off x="1160575" y="-204083"/>
            <a:ext cx="4023442" cy="3562711"/>
          </a:xfrm>
          <a:prstGeom prst="arc">
            <a:avLst/>
          </a:prstGeom>
          <a:noFill/>
          <a:ln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  <a:gs pos="50000">
                  <a:schemeClr val="bg1">
                    <a:lumMod val="50000"/>
                  </a:schemeClr>
                </a:gs>
              </a:gsLst>
              <a:lin ang="36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  <p:sp>
        <p:nvSpPr>
          <p:cNvPr id="43" name="弧 42"/>
          <p:cNvSpPr/>
          <p:nvPr/>
        </p:nvSpPr>
        <p:spPr>
          <a:xfrm rot="1733459">
            <a:off x="1010029" y="3541703"/>
            <a:ext cx="4023442" cy="3562711"/>
          </a:xfrm>
          <a:prstGeom prst="arc">
            <a:avLst/>
          </a:prstGeom>
          <a:noFill/>
          <a:ln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  <a:gs pos="50000">
                  <a:schemeClr val="bg1">
                    <a:lumMod val="50000"/>
                  </a:schemeClr>
                </a:gs>
              </a:gsLst>
              <a:lin ang="36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 </a:t>
            </a:r>
          </a:p>
        </p:txBody>
      </p:sp>
      <p:sp>
        <p:nvSpPr>
          <p:cNvPr id="44" name="弧 43"/>
          <p:cNvSpPr/>
          <p:nvPr/>
        </p:nvSpPr>
        <p:spPr>
          <a:xfrm rot="13455243">
            <a:off x="7388062" y="1285639"/>
            <a:ext cx="4023442" cy="3562711"/>
          </a:xfrm>
          <a:prstGeom prst="arc">
            <a:avLst/>
          </a:prstGeom>
          <a:noFill/>
          <a:ln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  <a:gs pos="50000">
                  <a:schemeClr val="bg1">
                    <a:lumMod val="50000"/>
                  </a:schemeClr>
                </a:gs>
              </a:gsLst>
              <a:lin ang="36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 </a:t>
            </a: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103" y="3121223"/>
            <a:ext cx="665951" cy="37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7580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6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 animBg="1"/>
      <p:bldP spid="43" grpId="0" animBg="1"/>
      <p:bldP spid="4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65520" y="1"/>
            <a:ext cx="6126480" cy="6858000"/>
          </a:xfrm>
          <a:prstGeom prst="rect">
            <a:avLst/>
          </a:prstGeom>
          <a:solidFill>
            <a:schemeClr val="bg1">
              <a:lumMod val="8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840" y="487997"/>
            <a:ext cx="5074920" cy="1325563"/>
          </a:xfrm>
        </p:spPr>
        <p:txBody>
          <a:bodyPr>
            <a:normAutofit/>
          </a:bodyPr>
          <a:lstStyle/>
          <a:p>
            <a:pPr>
              <a:defRPr sz="1862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3600" dirty="0" smtClean="0">
                <a:solidFill>
                  <a:srgbClr val="3B5F8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找不到一起运动的伙伴？</a:t>
            </a:r>
            <a:endParaRPr lang="zh-CN" altLang="en-US" sz="3600" dirty="0">
              <a:solidFill>
                <a:srgbClr val="3B5F8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91584" y="1690688"/>
            <a:ext cx="1676400" cy="4419600"/>
          </a:xfrm>
          <a:prstGeom prst="rect">
            <a:avLst/>
          </a:prstGeom>
        </p:spPr>
      </p:pic>
      <p:sp>
        <p:nvSpPr>
          <p:cNvPr id="15" name="标题 1"/>
          <p:cNvSpPr txBox="1">
            <a:spLocks/>
          </p:cNvSpPr>
          <p:nvPr/>
        </p:nvSpPr>
        <p:spPr>
          <a:xfrm>
            <a:off x="6592824" y="487997"/>
            <a:ext cx="50749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62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3600" dirty="0" smtClean="0">
                <a:solidFill>
                  <a:srgbClr val="FF9D02"/>
                </a:solidFill>
                <a:latin typeface="FZZhengHeiS-M-GB" charset="-122"/>
                <a:ea typeface="FZZhengHeiS-M-GB" charset="-122"/>
                <a:cs typeface="FZZhengHeiS-M-GB" charset="-122"/>
              </a:rPr>
              <a:t>去运动没有空余场地？</a:t>
            </a:r>
            <a:endParaRPr lang="zh-CN" altLang="en-US" sz="3600" dirty="0">
              <a:solidFill>
                <a:srgbClr val="FF9D02"/>
              </a:solidFill>
              <a:latin typeface="FZZhengHeiS-M-GB" charset="-122"/>
              <a:ea typeface="FZZhengHeiS-M-GB" charset="-122"/>
              <a:cs typeface="FZZhengHeiS-M-GB" charset="-122"/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1021080" y="1903214"/>
            <a:ext cx="2849880" cy="369332"/>
            <a:chOff x="1021080" y="1903214"/>
            <a:chExt cx="2849880" cy="369332"/>
          </a:xfrm>
        </p:grpSpPr>
        <p:cxnSp>
          <p:nvCxnSpPr>
            <p:cNvPr id="5" name="直线连接符 4"/>
            <p:cNvCxnSpPr/>
            <p:nvPr/>
          </p:nvCxnSpPr>
          <p:spPr>
            <a:xfrm>
              <a:off x="2453640" y="2087880"/>
              <a:ext cx="1417320" cy="0"/>
            </a:xfrm>
            <a:prstGeom prst="line">
              <a:avLst/>
            </a:prstGeom>
            <a:ln w="44450">
              <a:solidFill>
                <a:srgbClr val="8888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/>
            <p:cNvSpPr txBox="1"/>
            <p:nvPr/>
          </p:nvSpPr>
          <p:spPr>
            <a:xfrm>
              <a:off x="1021080" y="1903214"/>
              <a:ext cx="13563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17%</a:t>
              </a:r>
              <a:r>
                <a:rPr kumimoji="1" lang="zh-CN" altLang="en-US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  很少</a:t>
              </a:r>
              <a:endParaRPr kumimoji="1" lang="zh-CN" altLang="en-US" dirty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grpSp>
        <p:nvGrpSpPr>
          <p:cNvPr id="11" name="组 10"/>
          <p:cNvGrpSpPr/>
          <p:nvPr/>
        </p:nvGrpSpPr>
        <p:grpSpPr>
          <a:xfrm>
            <a:off x="1021080" y="2512814"/>
            <a:ext cx="2849880" cy="369332"/>
            <a:chOff x="1021080" y="2512814"/>
            <a:chExt cx="2849880" cy="369332"/>
          </a:xfrm>
        </p:grpSpPr>
        <p:cxnSp>
          <p:nvCxnSpPr>
            <p:cNvPr id="8" name="直线连接符 7"/>
            <p:cNvCxnSpPr/>
            <p:nvPr/>
          </p:nvCxnSpPr>
          <p:spPr>
            <a:xfrm>
              <a:off x="2453640" y="2697480"/>
              <a:ext cx="1417320" cy="0"/>
            </a:xfrm>
            <a:prstGeom prst="line">
              <a:avLst/>
            </a:prstGeom>
            <a:ln w="44450">
              <a:solidFill>
                <a:srgbClr val="E6E6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1021080" y="2512814"/>
              <a:ext cx="13563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16%</a:t>
              </a:r>
              <a:r>
                <a:rPr kumimoji="1" lang="zh-CN" altLang="en-US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  一般</a:t>
              </a:r>
              <a:endParaRPr kumimoji="1" lang="zh-CN" altLang="en-US" dirty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grpSp>
        <p:nvGrpSpPr>
          <p:cNvPr id="12" name="组 11"/>
          <p:cNvGrpSpPr/>
          <p:nvPr/>
        </p:nvGrpSpPr>
        <p:grpSpPr>
          <a:xfrm>
            <a:off x="1021080" y="3715822"/>
            <a:ext cx="2849880" cy="369332"/>
            <a:chOff x="1021080" y="3715822"/>
            <a:chExt cx="2849880" cy="369332"/>
          </a:xfrm>
        </p:grpSpPr>
        <p:cxnSp>
          <p:nvCxnSpPr>
            <p:cNvPr id="9" name="直线连接符 8"/>
            <p:cNvCxnSpPr/>
            <p:nvPr/>
          </p:nvCxnSpPr>
          <p:spPr>
            <a:xfrm>
              <a:off x="2453640" y="3903187"/>
              <a:ext cx="1417320" cy="0"/>
            </a:xfrm>
            <a:prstGeom prst="line">
              <a:avLst/>
            </a:prstGeom>
            <a:ln w="44450">
              <a:solidFill>
                <a:srgbClr val="FFCB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1021080" y="3715822"/>
              <a:ext cx="13563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24%</a:t>
              </a:r>
              <a:r>
                <a:rPr kumimoji="1" lang="zh-CN" altLang="en-US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  经常</a:t>
              </a:r>
              <a:endParaRPr kumimoji="1" lang="zh-CN" altLang="en-US" dirty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grpSp>
        <p:nvGrpSpPr>
          <p:cNvPr id="13" name="组 12"/>
          <p:cNvGrpSpPr/>
          <p:nvPr/>
        </p:nvGrpSpPr>
        <p:grpSpPr>
          <a:xfrm>
            <a:off x="777240" y="5394921"/>
            <a:ext cx="3093720" cy="369332"/>
            <a:chOff x="777240" y="5394921"/>
            <a:chExt cx="3093720" cy="369332"/>
          </a:xfrm>
        </p:grpSpPr>
        <p:cxnSp>
          <p:nvCxnSpPr>
            <p:cNvPr id="10" name="直线连接符 9"/>
            <p:cNvCxnSpPr/>
            <p:nvPr/>
          </p:nvCxnSpPr>
          <p:spPr>
            <a:xfrm>
              <a:off x="2453640" y="5579587"/>
              <a:ext cx="1417320" cy="0"/>
            </a:xfrm>
            <a:prstGeom prst="line">
              <a:avLst/>
            </a:prstGeom>
            <a:ln w="44450">
              <a:solidFill>
                <a:srgbClr val="FF9D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777240" y="5394921"/>
              <a:ext cx="1600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43%</a:t>
              </a:r>
              <a:r>
                <a:rPr kumimoji="1" lang="zh-CN" altLang="en-US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  较经常</a:t>
              </a:r>
              <a:endParaRPr kumimoji="1" lang="zh-CN" altLang="en-US" dirty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270" y="2882146"/>
            <a:ext cx="2476500" cy="2895600"/>
          </a:xfrm>
          <a:prstGeom prst="rect">
            <a:avLst/>
          </a:prstGeom>
        </p:spPr>
      </p:pic>
      <p:grpSp>
        <p:nvGrpSpPr>
          <p:cNvPr id="14" name="组 13"/>
          <p:cNvGrpSpPr/>
          <p:nvPr/>
        </p:nvGrpSpPr>
        <p:grpSpPr>
          <a:xfrm>
            <a:off x="8923020" y="2804160"/>
            <a:ext cx="2887980" cy="369332"/>
            <a:chOff x="8923020" y="2804160"/>
            <a:chExt cx="2887980" cy="369332"/>
          </a:xfrm>
        </p:grpSpPr>
        <p:cxnSp>
          <p:nvCxnSpPr>
            <p:cNvPr id="23" name="直线连接符 22"/>
            <p:cNvCxnSpPr/>
            <p:nvPr/>
          </p:nvCxnSpPr>
          <p:spPr>
            <a:xfrm>
              <a:off x="8923020" y="2988826"/>
              <a:ext cx="1013460" cy="0"/>
            </a:xfrm>
            <a:prstGeom prst="line">
              <a:avLst/>
            </a:prstGeom>
            <a:ln w="44450">
              <a:solidFill>
                <a:srgbClr val="7CC1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/>
            <p:cNvSpPr txBox="1"/>
            <p:nvPr/>
          </p:nvSpPr>
          <p:spPr>
            <a:xfrm>
              <a:off x="10043160" y="2804160"/>
              <a:ext cx="17678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9.2%</a:t>
              </a:r>
              <a:r>
                <a:rPr kumimoji="1" lang="zh-CN" altLang="en-US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  很少</a:t>
              </a:r>
              <a:endParaRPr kumimoji="1" lang="zh-CN" altLang="en-US" dirty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8923020" y="3900488"/>
            <a:ext cx="2887980" cy="369332"/>
            <a:chOff x="8923020" y="3900488"/>
            <a:chExt cx="2887980" cy="369332"/>
          </a:xfrm>
        </p:grpSpPr>
        <p:cxnSp>
          <p:nvCxnSpPr>
            <p:cNvPr id="25" name="直线连接符 24"/>
            <p:cNvCxnSpPr/>
            <p:nvPr/>
          </p:nvCxnSpPr>
          <p:spPr>
            <a:xfrm>
              <a:off x="8923020" y="4085154"/>
              <a:ext cx="1013460" cy="0"/>
            </a:xfrm>
            <a:prstGeom prst="line">
              <a:avLst/>
            </a:prstGeom>
            <a:ln w="44450">
              <a:solidFill>
                <a:srgbClr val="308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10043160" y="3900488"/>
              <a:ext cx="17678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61.5%</a:t>
              </a:r>
              <a:r>
                <a:rPr kumimoji="1" lang="zh-CN" altLang="en-US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  较经常</a:t>
              </a:r>
              <a:endParaRPr kumimoji="1" lang="zh-CN" altLang="en-US" dirty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  <p:grpSp>
        <p:nvGrpSpPr>
          <p:cNvPr id="21" name="组 20"/>
          <p:cNvGrpSpPr/>
          <p:nvPr/>
        </p:nvGrpSpPr>
        <p:grpSpPr>
          <a:xfrm>
            <a:off x="8923020" y="5241569"/>
            <a:ext cx="2887980" cy="369332"/>
            <a:chOff x="8923020" y="5241569"/>
            <a:chExt cx="2887980" cy="369332"/>
          </a:xfrm>
        </p:grpSpPr>
        <p:cxnSp>
          <p:nvCxnSpPr>
            <p:cNvPr id="26" name="直线连接符 25"/>
            <p:cNvCxnSpPr/>
            <p:nvPr/>
          </p:nvCxnSpPr>
          <p:spPr>
            <a:xfrm>
              <a:off x="8923020" y="5426235"/>
              <a:ext cx="1013460" cy="0"/>
            </a:xfrm>
            <a:prstGeom prst="line">
              <a:avLst/>
            </a:prstGeom>
            <a:ln w="44450">
              <a:solidFill>
                <a:srgbClr val="3B5F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/>
          </p:nvSpPr>
          <p:spPr>
            <a:xfrm>
              <a:off x="10043160" y="5241569"/>
              <a:ext cx="17678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29.2%</a:t>
              </a:r>
              <a:r>
                <a:rPr kumimoji="1" lang="zh-CN" altLang="en-US" dirty="0" smtClean="0">
                  <a:solidFill>
                    <a:srgbClr val="52534E"/>
                  </a:solidFill>
                  <a:latin typeface="FZZhengHeiS-M-GB" charset="-122"/>
                  <a:ea typeface="FZZhengHeiS-M-GB" charset="-122"/>
                  <a:cs typeface="FZZhengHeiS-M-GB" charset="-122"/>
                </a:rPr>
                <a:t>  经常</a:t>
              </a:r>
              <a:endParaRPr kumimoji="1" lang="zh-CN" altLang="en-US" dirty="0">
                <a:solidFill>
                  <a:srgbClr val="52534E"/>
                </a:solidFill>
                <a:latin typeface="FZZhengHeiS-M-GB" charset="-122"/>
                <a:ea typeface="FZZhengHeiS-M-GB" charset="-122"/>
                <a:cs typeface="FZZhengHeiS-M-GB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3803458"/>
      </p:ext>
    </p:extLst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1853</TotalTime>
  <Words>736</Words>
  <Application>Microsoft Macintosh PowerPoint</Application>
  <PresentationFormat>宽屏</PresentationFormat>
  <Paragraphs>138</Paragraphs>
  <Slides>20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Calibri</vt:lpstr>
      <vt:lpstr>Calibri Light</vt:lpstr>
      <vt:lpstr>FZZhengHeiS-EL-GB</vt:lpstr>
      <vt:lpstr>FZZhengHeiS-M-GB</vt:lpstr>
      <vt:lpstr>Wingdings</vt:lpstr>
      <vt:lpstr>等线</vt:lpstr>
      <vt:lpstr>宋体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找不到一起运动的伙伴？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1234</dc:creator>
  <cp:lastModifiedBy>Microsoft Office 用户</cp:lastModifiedBy>
  <cp:revision>328</cp:revision>
  <dcterms:created xsi:type="dcterms:W3CDTF">2016-11-11T04:30:26Z</dcterms:created>
  <dcterms:modified xsi:type="dcterms:W3CDTF">2016-11-16T12:41:20Z</dcterms:modified>
</cp:coreProperties>
</file>

<file path=docProps/thumbnail.jpeg>
</file>